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4">
  <p:sldMasterIdLst>
    <p:sldMasterId id="2147483648" r:id="rId1"/>
    <p:sldMasterId id="2147483768" r:id="rId2"/>
  </p:sldMasterIdLst>
  <p:notesMasterIdLst>
    <p:notesMasterId r:id="rId50"/>
  </p:notesMasterIdLst>
  <p:sldIdLst>
    <p:sldId id="266" r:id="rId3"/>
    <p:sldId id="4326" r:id="rId4"/>
    <p:sldId id="4441" r:id="rId5"/>
    <p:sldId id="4327" r:id="rId6"/>
    <p:sldId id="4456" r:id="rId7"/>
    <p:sldId id="4328" r:id="rId8"/>
    <p:sldId id="4330" r:id="rId9"/>
    <p:sldId id="4465" r:id="rId10"/>
    <p:sldId id="4466" r:id="rId11"/>
    <p:sldId id="4467" r:id="rId12"/>
    <p:sldId id="4457" r:id="rId13"/>
    <p:sldId id="4462" r:id="rId14"/>
    <p:sldId id="4468" r:id="rId15"/>
    <p:sldId id="4458" r:id="rId16"/>
    <p:sldId id="4473" r:id="rId17"/>
    <p:sldId id="4534" r:id="rId18"/>
    <p:sldId id="4571" r:id="rId19"/>
    <p:sldId id="4572" r:id="rId20"/>
    <p:sldId id="4573" r:id="rId21"/>
    <p:sldId id="4593" r:id="rId22"/>
    <p:sldId id="4594" r:id="rId23"/>
    <p:sldId id="4595" r:id="rId24"/>
    <p:sldId id="4596" r:id="rId25"/>
    <p:sldId id="4459" r:id="rId26"/>
    <p:sldId id="4575" r:id="rId27"/>
    <p:sldId id="4576" r:id="rId28"/>
    <p:sldId id="4574" r:id="rId29"/>
    <p:sldId id="4577" r:id="rId30"/>
    <p:sldId id="4578" r:id="rId31"/>
    <p:sldId id="4579" r:id="rId32"/>
    <p:sldId id="4580" r:id="rId33"/>
    <p:sldId id="4581" r:id="rId34"/>
    <p:sldId id="4582" r:id="rId35"/>
    <p:sldId id="4460" r:id="rId36"/>
    <p:sldId id="4546" r:id="rId37"/>
    <p:sldId id="4565" r:id="rId38"/>
    <p:sldId id="4583" r:id="rId39"/>
    <p:sldId id="4584" r:id="rId40"/>
    <p:sldId id="4586" r:id="rId41"/>
    <p:sldId id="4587" r:id="rId42"/>
    <p:sldId id="4588" r:id="rId43"/>
    <p:sldId id="4589" r:id="rId44"/>
    <p:sldId id="4590" r:id="rId45"/>
    <p:sldId id="4461" r:id="rId46"/>
    <p:sldId id="4490" r:id="rId47"/>
    <p:sldId id="4491" r:id="rId48"/>
    <p:sldId id="261" r:id="rId49"/>
  </p:sldIdLst>
  <p:sldSz cx="12192000" cy="6858000"/>
  <p:notesSz cx="6858000" cy="9144000"/>
  <p:embeddedFontLst>
    <p:embeddedFont>
      <p:font typeface="Minion" panose="02000503000000000000" pitchFamily="50" charset="0"/>
      <p:regular r:id="rId51"/>
      <p:bold r:id="rId52"/>
      <p:italic r:id="rId53"/>
      <p:boldItalic r:id="rId54"/>
    </p:embeddedFont>
    <p:embeddedFont>
      <p:font typeface="Myriad Pro" panose="020B0503030403020204" pitchFamily="34" charset="0"/>
      <p:regular r:id="rId55"/>
      <p:bold r:id="rId56"/>
      <p:italic r:id="rId57"/>
      <p:boldItalic r:id="rId58"/>
    </p:embeddedFont>
    <p:embeddedFont>
      <p:font typeface="Myriad Pro Black" panose="020B0803030403020204" pitchFamily="34" charset="0"/>
      <p:bold r:id="rId59"/>
      <p:boldItalic r:id="rId60"/>
    </p:embeddedFont>
    <p:embeddedFont>
      <p:font typeface="Myriad Pro Light" panose="020B0403030403020204" pitchFamily="34" charset="0"/>
      <p:regular r:id="rId61"/>
      <p:bold r:id="rId62"/>
      <p:italic r:id="rId63"/>
      <p:boldItalic r:id="rId64"/>
    </p:embeddedFont>
    <p:embeddedFont>
      <p:font typeface="Tahoma" panose="020B0604030504040204" pitchFamily="34" charset="0"/>
      <p:regular r:id="rId65"/>
      <p:bold r:id="rId66"/>
    </p:embeddedFont>
  </p:embeddedFontLst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5F91"/>
    <a:srgbClr val="5F9127"/>
    <a:srgbClr val="D2A000"/>
    <a:srgbClr val="F4B183"/>
    <a:srgbClr val="2F5066"/>
    <a:srgbClr val="A49375"/>
    <a:srgbClr val="132A47"/>
    <a:srgbClr val="042745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15" autoAdjust="0"/>
    <p:restoredTop sz="94291" autoAdjust="0"/>
  </p:normalViewPr>
  <p:slideViewPr>
    <p:cSldViewPr>
      <p:cViewPr varScale="1">
        <p:scale>
          <a:sx n="65" d="100"/>
          <a:sy n="65" d="100"/>
        </p:scale>
        <p:origin x="416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3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3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3.xml"/><Relationship Id="rId61" Type="http://schemas.openxmlformats.org/officeDocument/2006/relationships/font" Target="fonts/font1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afael\Documents\PHS_Wee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487270077155851E-2"/>
          <c:y val="4.5738045738045741E-2"/>
          <c:w val="0.81507374958411893"/>
          <c:h val="0.76349992633457198"/>
        </c:manualLayout>
      </c:layout>
      <c:barChart>
        <c:barDir val="col"/>
        <c:grouping val="clustered"/>
        <c:varyColors val="0"/>
        <c:ser>
          <c:idx val="1"/>
          <c:order val="1"/>
          <c:spPr>
            <a:solidFill>
              <a:srgbClr val="00B0F0"/>
            </a:solidFill>
            <a:ln w="9525" cap="flat" cmpd="sng" algn="ctr">
              <a:noFill/>
              <a:round/>
            </a:ln>
            <a:effectLst/>
          </c:spPr>
          <c:invertIfNegative val="0"/>
          <c:val>
            <c:numRef>
              <c:f>Sheet1!$K$2:$K$170</c:f>
              <c:numCache>
                <c:formatCode>0.0</c:formatCode>
                <c:ptCount val="169"/>
                <c:pt idx="1">
                  <c:v>20</c:v>
                </c:pt>
                <c:pt idx="2">
                  <c:v>15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20</c:v>
                </c:pt>
                <c:pt idx="8">
                  <c:v>20</c:v>
                </c:pt>
                <c:pt idx="9">
                  <c:v>20</c:v>
                </c:pt>
                <c:pt idx="10">
                  <c:v>30</c:v>
                </c:pt>
                <c:pt idx="11">
                  <c:v>30</c:v>
                </c:pt>
                <c:pt idx="12">
                  <c:v>40</c:v>
                </c:pt>
                <c:pt idx="13">
                  <c:v>45</c:v>
                </c:pt>
                <c:pt idx="14">
                  <c:v>45</c:v>
                </c:pt>
                <c:pt idx="15">
                  <c:v>45</c:v>
                </c:pt>
                <c:pt idx="16">
                  <c:v>50</c:v>
                </c:pt>
                <c:pt idx="17">
                  <c:v>50</c:v>
                </c:pt>
                <c:pt idx="18">
                  <c:v>50</c:v>
                </c:pt>
                <c:pt idx="19">
                  <c:v>45</c:v>
                </c:pt>
                <c:pt idx="20">
                  <c:v>45</c:v>
                </c:pt>
                <c:pt idx="21">
                  <c:v>45</c:v>
                </c:pt>
                <c:pt idx="22">
                  <c:v>30</c:v>
                </c:pt>
                <c:pt idx="23">
                  <c:v>20</c:v>
                </c:pt>
                <c:pt idx="24">
                  <c:v>15</c:v>
                </c:pt>
                <c:pt idx="25">
                  <c:v>20</c:v>
                </c:pt>
                <c:pt idx="26">
                  <c:v>15</c:v>
                </c:pt>
                <c:pt idx="27">
                  <c:v>10</c:v>
                </c:pt>
                <c:pt idx="28">
                  <c:v>10</c:v>
                </c:pt>
                <c:pt idx="29">
                  <c:v>10</c:v>
                </c:pt>
                <c:pt idx="30">
                  <c:v>10</c:v>
                </c:pt>
                <c:pt idx="31">
                  <c:v>20</c:v>
                </c:pt>
                <c:pt idx="32">
                  <c:v>20</c:v>
                </c:pt>
                <c:pt idx="33">
                  <c:v>20</c:v>
                </c:pt>
                <c:pt idx="34">
                  <c:v>30</c:v>
                </c:pt>
                <c:pt idx="35">
                  <c:v>30</c:v>
                </c:pt>
                <c:pt idx="36">
                  <c:v>40</c:v>
                </c:pt>
                <c:pt idx="37">
                  <c:v>45</c:v>
                </c:pt>
                <c:pt idx="38">
                  <c:v>45</c:v>
                </c:pt>
                <c:pt idx="39">
                  <c:v>45</c:v>
                </c:pt>
                <c:pt idx="40">
                  <c:v>50</c:v>
                </c:pt>
                <c:pt idx="41">
                  <c:v>50</c:v>
                </c:pt>
                <c:pt idx="42">
                  <c:v>50</c:v>
                </c:pt>
                <c:pt idx="43">
                  <c:v>45</c:v>
                </c:pt>
                <c:pt idx="44">
                  <c:v>45</c:v>
                </c:pt>
                <c:pt idx="45">
                  <c:v>45</c:v>
                </c:pt>
                <c:pt idx="46">
                  <c:v>30</c:v>
                </c:pt>
                <c:pt idx="47">
                  <c:v>20</c:v>
                </c:pt>
                <c:pt idx="48">
                  <c:v>15</c:v>
                </c:pt>
                <c:pt idx="49">
                  <c:v>20</c:v>
                </c:pt>
                <c:pt idx="50">
                  <c:v>15</c:v>
                </c:pt>
                <c:pt idx="51">
                  <c:v>10</c:v>
                </c:pt>
                <c:pt idx="52">
                  <c:v>10</c:v>
                </c:pt>
                <c:pt idx="53">
                  <c:v>10</c:v>
                </c:pt>
                <c:pt idx="54">
                  <c:v>10</c:v>
                </c:pt>
                <c:pt idx="55">
                  <c:v>20</c:v>
                </c:pt>
                <c:pt idx="56">
                  <c:v>20</c:v>
                </c:pt>
                <c:pt idx="57">
                  <c:v>20</c:v>
                </c:pt>
                <c:pt idx="58">
                  <c:v>30</c:v>
                </c:pt>
                <c:pt idx="59">
                  <c:v>30</c:v>
                </c:pt>
                <c:pt idx="60">
                  <c:v>40</c:v>
                </c:pt>
                <c:pt idx="61">
                  <c:v>45</c:v>
                </c:pt>
                <c:pt idx="62">
                  <c:v>45</c:v>
                </c:pt>
                <c:pt idx="63">
                  <c:v>45</c:v>
                </c:pt>
                <c:pt idx="64">
                  <c:v>50</c:v>
                </c:pt>
                <c:pt idx="65">
                  <c:v>50</c:v>
                </c:pt>
                <c:pt idx="66">
                  <c:v>50</c:v>
                </c:pt>
                <c:pt idx="67">
                  <c:v>45</c:v>
                </c:pt>
                <c:pt idx="68">
                  <c:v>45</c:v>
                </c:pt>
                <c:pt idx="69">
                  <c:v>45</c:v>
                </c:pt>
                <c:pt idx="70">
                  <c:v>30</c:v>
                </c:pt>
                <c:pt idx="71">
                  <c:v>20</c:v>
                </c:pt>
                <c:pt idx="72">
                  <c:v>15</c:v>
                </c:pt>
                <c:pt idx="73">
                  <c:v>20</c:v>
                </c:pt>
                <c:pt idx="74">
                  <c:v>15</c:v>
                </c:pt>
                <c:pt idx="75">
                  <c:v>10</c:v>
                </c:pt>
                <c:pt idx="76">
                  <c:v>10</c:v>
                </c:pt>
                <c:pt idx="77">
                  <c:v>10</c:v>
                </c:pt>
                <c:pt idx="78">
                  <c:v>10</c:v>
                </c:pt>
                <c:pt idx="79">
                  <c:v>20</c:v>
                </c:pt>
                <c:pt idx="80">
                  <c:v>20</c:v>
                </c:pt>
                <c:pt idx="81">
                  <c:v>20</c:v>
                </c:pt>
                <c:pt idx="82">
                  <c:v>30</c:v>
                </c:pt>
                <c:pt idx="83">
                  <c:v>30</c:v>
                </c:pt>
                <c:pt idx="84">
                  <c:v>40</c:v>
                </c:pt>
                <c:pt idx="85">
                  <c:v>45</c:v>
                </c:pt>
                <c:pt idx="86">
                  <c:v>45</c:v>
                </c:pt>
                <c:pt idx="87">
                  <c:v>45</c:v>
                </c:pt>
                <c:pt idx="88">
                  <c:v>50</c:v>
                </c:pt>
                <c:pt idx="89">
                  <c:v>50</c:v>
                </c:pt>
                <c:pt idx="90">
                  <c:v>50</c:v>
                </c:pt>
                <c:pt idx="91">
                  <c:v>45</c:v>
                </c:pt>
                <c:pt idx="92">
                  <c:v>45</c:v>
                </c:pt>
                <c:pt idx="93">
                  <c:v>45</c:v>
                </c:pt>
                <c:pt idx="94">
                  <c:v>30</c:v>
                </c:pt>
                <c:pt idx="95">
                  <c:v>20</c:v>
                </c:pt>
                <c:pt idx="96">
                  <c:v>15</c:v>
                </c:pt>
                <c:pt idx="97">
                  <c:v>20</c:v>
                </c:pt>
                <c:pt idx="98">
                  <c:v>15</c:v>
                </c:pt>
                <c:pt idx="99">
                  <c:v>10</c:v>
                </c:pt>
                <c:pt idx="100">
                  <c:v>10</c:v>
                </c:pt>
                <c:pt idx="101">
                  <c:v>10</c:v>
                </c:pt>
                <c:pt idx="102">
                  <c:v>10</c:v>
                </c:pt>
                <c:pt idx="103">
                  <c:v>20</c:v>
                </c:pt>
                <c:pt idx="104">
                  <c:v>20</c:v>
                </c:pt>
                <c:pt idx="105">
                  <c:v>20</c:v>
                </c:pt>
                <c:pt idx="106">
                  <c:v>30</c:v>
                </c:pt>
                <c:pt idx="107">
                  <c:v>30</c:v>
                </c:pt>
                <c:pt idx="108">
                  <c:v>40</c:v>
                </c:pt>
                <c:pt idx="109">
                  <c:v>45</c:v>
                </c:pt>
                <c:pt idx="110">
                  <c:v>45</c:v>
                </c:pt>
                <c:pt idx="111">
                  <c:v>45</c:v>
                </c:pt>
                <c:pt idx="112">
                  <c:v>50</c:v>
                </c:pt>
                <c:pt idx="113">
                  <c:v>50</c:v>
                </c:pt>
                <c:pt idx="114">
                  <c:v>50</c:v>
                </c:pt>
                <c:pt idx="115">
                  <c:v>45</c:v>
                </c:pt>
                <c:pt idx="116">
                  <c:v>45</c:v>
                </c:pt>
                <c:pt idx="117">
                  <c:v>45</c:v>
                </c:pt>
                <c:pt idx="118">
                  <c:v>30</c:v>
                </c:pt>
                <c:pt idx="119">
                  <c:v>20</c:v>
                </c:pt>
                <c:pt idx="120">
                  <c:v>15</c:v>
                </c:pt>
                <c:pt idx="121">
                  <c:v>5</c:v>
                </c:pt>
                <c:pt idx="122">
                  <c:v>5</c:v>
                </c:pt>
                <c:pt idx="123">
                  <c:v>5</c:v>
                </c:pt>
                <c:pt idx="124">
                  <c:v>5</c:v>
                </c:pt>
                <c:pt idx="125">
                  <c:v>5</c:v>
                </c:pt>
                <c:pt idx="126">
                  <c:v>10</c:v>
                </c:pt>
                <c:pt idx="127">
                  <c:v>10</c:v>
                </c:pt>
                <c:pt idx="128">
                  <c:v>10</c:v>
                </c:pt>
                <c:pt idx="129">
                  <c:v>10</c:v>
                </c:pt>
                <c:pt idx="130">
                  <c:v>20</c:v>
                </c:pt>
                <c:pt idx="131">
                  <c:v>20</c:v>
                </c:pt>
                <c:pt idx="132">
                  <c:v>20</c:v>
                </c:pt>
                <c:pt idx="133">
                  <c:v>20</c:v>
                </c:pt>
                <c:pt idx="134">
                  <c:v>20</c:v>
                </c:pt>
                <c:pt idx="135">
                  <c:v>20</c:v>
                </c:pt>
                <c:pt idx="136">
                  <c:v>20</c:v>
                </c:pt>
                <c:pt idx="137">
                  <c:v>20</c:v>
                </c:pt>
                <c:pt idx="138">
                  <c:v>5</c:v>
                </c:pt>
                <c:pt idx="139">
                  <c:v>5</c:v>
                </c:pt>
                <c:pt idx="140">
                  <c:v>5</c:v>
                </c:pt>
                <c:pt idx="141">
                  <c:v>5</c:v>
                </c:pt>
                <c:pt idx="142">
                  <c:v>5</c:v>
                </c:pt>
                <c:pt idx="143">
                  <c:v>5</c:v>
                </c:pt>
                <c:pt idx="144">
                  <c:v>5</c:v>
                </c:pt>
                <c:pt idx="145">
                  <c:v>5</c:v>
                </c:pt>
                <c:pt idx="146">
                  <c:v>5</c:v>
                </c:pt>
                <c:pt idx="147">
                  <c:v>5</c:v>
                </c:pt>
                <c:pt idx="148">
                  <c:v>5</c:v>
                </c:pt>
                <c:pt idx="149">
                  <c:v>5</c:v>
                </c:pt>
                <c:pt idx="150">
                  <c:v>10</c:v>
                </c:pt>
                <c:pt idx="151">
                  <c:v>10</c:v>
                </c:pt>
                <c:pt idx="152">
                  <c:v>10</c:v>
                </c:pt>
                <c:pt idx="153">
                  <c:v>10</c:v>
                </c:pt>
                <c:pt idx="154">
                  <c:v>20</c:v>
                </c:pt>
                <c:pt idx="155">
                  <c:v>20</c:v>
                </c:pt>
                <c:pt idx="156">
                  <c:v>20</c:v>
                </c:pt>
                <c:pt idx="157">
                  <c:v>20</c:v>
                </c:pt>
                <c:pt idx="158">
                  <c:v>20</c:v>
                </c:pt>
                <c:pt idx="159">
                  <c:v>20</c:v>
                </c:pt>
                <c:pt idx="160">
                  <c:v>20</c:v>
                </c:pt>
                <c:pt idx="161">
                  <c:v>20</c:v>
                </c:pt>
                <c:pt idx="162">
                  <c:v>5</c:v>
                </c:pt>
                <c:pt idx="163">
                  <c:v>5</c:v>
                </c:pt>
                <c:pt idx="164">
                  <c:v>5</c:v>
                </c:pt>
                <c:pt idx="165">
                  <c:v>5</c:v>
                </c:pt>
                <c:pt idx="166">
                  <c:v>5</c:v>
                </c:pt>
                <c:pt idx="167">
                  <c:v>5</c:v>
                </c:pt>
                <c:pt idx="16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9A-47AF-8C89-CE672F682D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2061189456"/>
        <c:axId val="2061192368"/>
      </c:barChart>
      <c:lineChart>
        <c:grouping val="standard"/>
        <c:varyColors val="0"/>
        <c:ser>
          <c:idx val="0"/>
          <c:order val="0"/>
          <c:spPr>
            <a:ln w="25400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val>
            <c:numRef>
              <c:f>Sheet1!$J$2:$J$170</c:f>
              <c:numCache>
                <c:formatCode>0.0</c:formatCode>
                <c:ptCount val="169"/>
                <c:pt idx="0">
                  <c:v>22.8</c:v>
                </c:pt>
                <c:pt idx="1">
                  <c:v>23.6</c:v>
                </c:pt>
                <c:pt idx="2">
                  <c:v>24.400000000000002</c:v>
                </c:pt>
                <c:pt idx="3">
                  <c:v>25.200000000000003</c:v>
                </c:pt>
                <c:pt idx="4">
                  <c:v>26.000000000000004</c:v>
                </c:pt>
                <c:pt idx="5">
                  <c:v>26.800000000000004</c:v>
                </c:pt>
                <c:pt idx="6">
                  <c:v>27.600000000000005</c:v>
                </c:pt>
                <c:pt idx="7">
                  <c:v>28.400000000000006</c:v>
                </c:pt>
                <c:pt idx="8">
                  <c:v>29.200000000000006</c:v>
                </c:pt>
                <c:pt idx="9">
                  <c:v>30.000000000000007</c:v>
                </c:pt>
                <c:pt idx="10">
                  <c:v>30.000000000000007</c:v>
                </c:pt>
                <c:pt idx="11">
                  <c:v>29.840000000000007</c:v>
                </c:pt>
                <c:pt idx="12">
                  <c:v>28.840000000000007</c:v>
                </c:pt>
                <c:pt idx="13">
                  <c:v>27.840000000000007</c:v>
                </c:pt>
                <c:pt idx="14">
                  <c:v>26.840000000000007</c:v>
                </c:pt>
                <c:pt idx="15">
                  <c:v>25.840000000000007</c:v>
                </c:pt>
                <c:pt idx="16">
                  <c:v>24.840000000000007</c:v>
                </c:pt>
                <c:pt idx="17">
                  <c:v>23.840000000000007</c:v>
                </c:pt>
                <c:pt idx="18">
                  <c:v>22.840000000000007</c:v>
                </c:pt>
                <c:pt idx="19">
                  <c:v>21.840000000000007</c:v>
                </c:pt>
                <c:pt idx="20">
                  <c:v>20.840000000000007</c:v>
                </c:pt>
                <c:pt idx="21">
                  <c:v>19.840000000000007</c:v>
                </c:pt>
                <c:pt idx="22">
                  <c:v>18.840000000000007</c:v>
                </c:pt>
                <c:pt idx="23">
                  <c:v>19.640000000000008</c:v>
                </c:pt>
                <c:pt idx="24">
                  <c:v>20.440000000000008</c:v>
                </c:pt>
                <c:pt idx="25">
                  <c:v>21.240000000000006</c:v>
                </c:pt>
                <c:pt idx="26">
                  <c:v>22.040000000000006</c:v>
                </c:pt>
                <c:pt idx="27">
                  <c:v>22.840000000000007</c:v>
                </c:pt>
                <c:pt idx="28">
                  <c:v>23.640000000000008</c:v>
                </c:pt>
                <c:pt idx="29">
                  <c:v>24.440000000000008</c:v>
                </c:pt>
                <c:pt idx="30">
                  <c:v>25.240000000000009</c:v>
                </c:pt>
                <c:pt idx="31">
                  <c:v>26.04000000000001</c:v>
                </c:pt>
                <c:pt idx="32">
                  <c:v>26.840000000000011</c:v>
                </c:pt>
                <c:pt idx="33">
                  <c:v>27.640000000000011</c:v>
                </c:pt>
                <c:pt idx="34">
                  <c:v>27.640000000000008</c:v>
                </c:pt>
                <c:pt idx="35">
                  <c:v>27.480000000000011</c:v>
                </c:pt>
                <c:pt idx="36">
                  <c:v>26.480000000000015</c:v>
                </c:pt>
                <c:pt idx="37">
                  <c:v>25.480000000000015</c:v>
                </c:pt>
                <c:pt idx="38">
                  <c:v>24.480000000000015</c:v>
                </c:pt>
                <c:pt idx="39">
                  <c:v>23.480000000000015</c:v>
                </c:pt>
                <c:pt idx="40">
                  <c:v>22.480000000000015</c:v>
                </c:pt>
                <c:pt idx="41">
                  <c:v>21.480000000000015</c:v>
                </c:pt>
                <c:pt idx="42">
                  <c:v>20.480000000000015</c:v>
                </c:pt>
                <c:pt idx="43">
                  <c:v>19.480000000000015</c:v>
                </c:pt>
                <c:pt idx="44">
                  <c:v>18.480000000000015</c:v>
                </c:pt>
                <c:pt idx="45">
                  <c:v>17.480000000000015</c:v>
                </c:pt>
                <c:pt idx="46">
                  <c:v>16.480000000000015</c:v>
                </c:pt>
                <c:pt idx="47">
                  <c:v>17.280000000000012</c:v>
                </c:pt>
                <c:pt idx="48">
                  <c:v>18.080000000000013</c:v>
                </c:pt>
                <c:pt idx="49">
                  <c:v>18.880000000000013</c:v>
                </c:pt>
                <c:pt idx="50">
                  <c:v>19.68000000000001</c:v>
                </c:pt>
                <c:pt idx="51">
                  <c:v>20.480000000000011</c:v>
                </c:pt>
                <c:pt idx="52">
                  <c:v>21.280000000000012</c:v>
                </c:pt>
                <c:pt idx="53">
                  <c:v>22.080000000000013</c:v>
                </c:pt>
                <c:pt idx="54">
                  <c:v>22.880000000000013</c:v>
                </c:pt>
                <c:pt idx="55">
                  <c:v>23.680000000000014</c:v>
                </c:pt>
                <c:pt idx="56">
                  <c:v>24.480000000000015</c:v>
                </c:pt>
                <c:pt idx="57">
                  <c:v>25.280000000000015</c:v>
                </c:pt>
                <c:pt idx="58">
                  <c:v>25.280000000000012</c:v>
                </c:pt>
                <c:pt idx="59">
                  <c:v>25.120000000000012</c:v>
                </c:pt>
                <c:pt idx="60">
                  <c:v>24.120000000000012</c:v>
                </c:pt>
                <c:pt idx="61">
                  <c:v>23.120000000000008</c:v>
                </c:pt>
                <c:pt idx="62">
                  <c:v>22.120000000000008</c:v>
                </c:pt>
                <c:pt idx="63">
                  <c:v>21.120000000000008</c:v>
                </c:pt>
                <c:pt idx="64">
                  <c:v>20.120000000000008</c:v>
                </c:pt>
                <c:pt idx="65">
                  <c:v>19.120000000000008</c:v>
                </c:pt>
                <c:pt idx="66">
                  <c:v>18.120000000000008</c:v>
                </c:pt>
                <c:pt idx="67">
                  <c:v>17.120000000000008</c:v>
                </c:pt>
                <c:pt idx="68">
                  <c:v>16.120000000000008</c:v>
                </c:pt>
                <c:pt idx="69">
                  <c:v>15.120000000000008</c:v>
                </c:pt>
                <c:pt idx="70">
                  <c:v>14.120000000000008</c:v>
                </c:pt>
                <c:pt idx="71">
                  <c:v>14.920000000000005</c:v>
                </c:pt>
                <c:pt idx="72">
                  <c:v>15.720000000000002</c:v>
                </c:pt>
                <c:pt idx="73">
                  <c:v>16.520000000000003</c:v>
                </c:pt>
                <c:pt idx="74">
                  <c:v>17.320000000000004</c:v>
                </c:pt>
                <c:pt idx="75">
                  <c:v>18.12</c:v>
                </c:pt>
                <c:pt idx="76">
                  <c:v>18.920000000000002</c:v>
                </c:pt>
                <c:pt idx="77">
                  <c:v>19.720000000000002</c:v>
                </c:pt>
                <c:pt idx="78">
                  <c:v>20.520000000000003</c:v>
                </c:pt>
                <c:pt idx="79">
                  <c:v>21.320000000000004</c:v>
                </c:pt>
                <c:pt idx="80">
                  <c:v>22.120000000000005</c:v>
                </c:pt>
                <c:pt idx="81">
                  <c:v>22.920000000000005</c:v>
                </c:pt>
                <c:pt idx="82">
                  <c:v>22.92</c:v>
                </c:pt>
                <c:pt idx="83">
                  <c:v>22.76</c:v>
                </c:pt>
                <c:pt idx="84">
                  <c:v>21.759999999999998</c:v>
                </c:pt>
                <c:pt idx="85">
                  <c:v>20.759999999999998</c:v>
                </c:pt>
                <c:pt idx="86">
                  <c:v>19.760000000000002</c:v>
                </c:pt>
                <c:pt idx="87">
                  <c:v>18.760000000000002</c:v>
                </c:pt>
                <c:pt idx="88">
                  <c:v>17.760000000000002</c:v>
                </c:pt>
                <c:pt idx="89">
                  <c:v>16.760000000000002</c:v>
                </c:pt>
                <c:pt idx="90">
                  <c:v>15.760000000000002</c:v>
                </c:pt>
                <c:pt idx="91">
                  <c:v>14.760000000000002</c:v>
                </c:pt>
                <c:pt idx="92">
                  <c:v>13.760000000000002</c:v>
                </c:pt>
                <c:pt idx="93">
                  <c:v>12.760000000000002</c:v>
                </c:pt>
                <c:pt idx="94">
                  <c:v>11.760000000000002</c:v>
                </c:pt>
                <c:pt idx="95">
                  <c:v>12.559999999999999</c:v>
                </c:pt>
                <c:pt idx="96">
                  <c:v>13.359999999999996</c:v>
                </c:pt>
                <c:pt idx="97">
                  <c:v>14.159999999999997</c:v>
                </c:pt>
                <c:pt idx="98">
                  <c:v>14.959999999999997</c:v>
                </c:pt>
                <c:pt idx="99">
                  <c:v>15.759999999999994</c:v>
                </c:pt>
                <c:pt idx="100">
                  <c:v>16.559999999999992</c:v>
                </c:pt>
                <c:pt idx="101">
                  <c:v>17.359999999999992</c:v>
                </c:pt>
                <c:pt idx="102">
                  <c:v>18.159999999999993</c:v>
                </c:pt>
                <c:pt idx="103">
                  <c:v>18.959999999999994</c:v>
                </c:pt>
                <c:pt idx="104">
                  <c:v>19.759999999999994</c:v>
                </c:pt>
                <c:pt idx="105">
                  <c:v>20.559999999999995</c:v>
                </c:pt>
                <c:pt idx="106">
                  <c:v>20.559999999999992</c:v>
                </c:pt>
                <c:pt idx="107">
                  <c:v>20.399999999999991</c:v>
                </c:pt>
                <c:pt idx="108">
                  <c:v>19.399999999999988</c:v>
                </c:pt>
                <c:pt idx="109">
                  <c:v>18.399999999999984</c:v>
                </c:pt>
                <c:pt idx="110">
                  <c:v>17.399999999999984</c:v>
                </c:pt>
                <c:pt idx="111">
                  <c:v>16.399999999999981</c:v>
                </c:pt>
                <c:pt idx="112">
                  <c:v>15.399999999999981</c:v>
                </c:pt>
                <c:pt idx="113">
                  <c:v>14.399999999999981</c:v>
                </c:pt>
                <c:pt idx="114">
                  <c:v>13.399999999999981</c:v>
                </c:pt>
                <c:pt idx="115">
                  <c:v>12.399999999999981</c:v>
                </c:pt>
                <c:pt idx="116">
                  <c:v>11.399999999999981</c:v>
                </c:pt>
                <c:pt idx="117">
                  <c:v>10.399999999999981</c:v>
                </c:pt>
                <c:pt idx="118">
                  <c:v>9.3999999999999808</c:v>
                </c:pt>
                <c:pt idx="119">
                  <c:v>10.199999999999978</c:v>
                </c:pt>
                <c:pt idx="120">
                  <c:v>10.999999999999975</c:v>
                </c:pt>
                <c:pt idx="121">
                  <c:v>11.799999999999976</c:v>
                </c:pt>
                <c:pt idx="122">
                  <c:v>12.599999999999977</c:v>
                </c:pt>
                <c:pt idx="123">
                  <c:v>13.399999999999977</c:v>
                </c:pt>
                <c:pt idx="124">
                  <c:v>14.199999999999978</c:v>
                </c:pt>
                <c:pt idx="125">
                  <c:v>14.999999999999979</c:v>
                </c:pt>
                <c:pt idx="126">
                  <c:v>15.799999999999979</c:v>
                </c:pt>
                <c:pt idx="127">
                  <c:v>16.59999999999998</c:v>
                </c:pt>
                <c:pt idx="128">
                  <c:v>17.399999999999981</c:v>
                </c:pt>
                <c:pt idx="129">
                  <c:v>18.199999999999982</c:v>
                </c:pt>
                <c:pt idx="130">
                  <c:v>17.199999999999982</c:v>
                </c:pt>
                <c:pt idx="131">
                  <c:v>16.199999999999982</c:v>
                </c:pt>
                <c:pt idx="132">
                  <c:v>15.199999999999982</c:v>
                </c:pt>
                <c:pt idx="133">
                  <c:v>14.799999999999981</c:v>
                </c:pt>
                <c:pt idx="134">
                  <c:v>14.799999999999981</c:v>
                </c:pt>
                <c:pt idx="135">
                  <c:v>13.799999999999981</c:v>
                </c:pt>
                <c:pt idx="136">
                  <c:v>12.799999999999981</c:v>
                </c:pt>
                <c:pt idx="137">
                  <c:v>11.799999999999981</c:v>
                </c:pt>
                <c:pt idx="138">
                  <c:v>12.599999999999982</c:v>
                </c:pt>
                <c:pt idx="139">
                  <c:v>13.399999999999983</c:v>
                </c:pt>
                <c:pt idx="140">
                  <c:v>14.199999999999983</c:v>
                </c:pt>
                <c:pt idx="141">
                  <c:v>14.499999999999984</c:v>
                </c:pt>
                <c:pt idx="142">
                  <c:v>15.299999999999985</c:v>
                </c:pt>
                <c:pt idx="143">
                  <c:v>16.099999999999984</c:v>
                </c:pt>
                <c:pt idx="144">
                  <c:v>16.899999999999984</c:v>
                </c:pt>
                <c:pt idx="145">
                  <c:v>17.699999999999985</c:v>
                </c:pt>
                <c:pt idx="146">
                  <c:v>18.499999999999986</c:v>
                </c:pt>
                <c:pt idx="147">
                  <c:v>19.299999999999986</c:v>
                </c:pt>
                <c:pt idx="148">
                  <c:v>20.099999999999987</c:v>
                </c:pt>
                <c:pt idx="149">
                  <c:v>20.899999999999988</c:v>
                </c:pt>
                <c:pt idx="150">
                  <c:v>21.699999999999989</c:v>
                </c:pt>
                <c:pt idx="151">
                  <c:v>22.499999999999989</c:v>
                </c:pt>
                <c:pt idx="152">
                  <c:v>23.29999999999999</c:v>
                </c:pt>
                <c:pt idx="153">
                  <c:v>24.099999999999991</c:v>
                </c:pt>
                <c:pt idx="154">
                  <c:v>23.099999999999991</c:v>
                </c:pt>
                <c:pt idx="155">
                  <c:v>22.099999999999991</c:v>
                </c:pt>
                <c:pt idx="156">
                  <c:v>21.099999999999991</c:v>
                </c:pt>
                <c:pt idx="157">
                  <c:v>20.699999999999989</c:v>
                </c:pt>
                <c:pt idx="158">
                  <c:v>20.699999999999989</c:v>
                </c:pt>
                <c:pt idx="159">
                  <c:v>19.699999999999989</c:v>
                </c:pt>
                <c:pt idx="160">
                  <c:v>18.699999999999989</c:v>
                </c:pt>
                <c:pt idx="161">
                  <c:v>17.699999999999989</c:v>
                </c:pt>
                <c:pt idx="162">
                  <c:v>18.499999999999989</c:v>
                </c:pt>
                <c:pt idx="163">
                  <c:v>19.29999999999999</c:v>
                </c:pt>
                <c:pt idx="164">
                  <c:v>20.099999999999991</c:v>
                </c:pt>
                <c:pt idx="165">
                  <c:v>20.399999999999991</c:v>
                </c:pt>
                <c:pt idx="166">
                  <c:v>21.199999999999992</c:v>
                </c:pt>
                <c:pt idx="167">
                  <c:v>21.999999999999993</c:v>
                </c:pt>
                <c:pt idx="168">
                  <c:v>22.799999999999994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49A-47AF-8C89-CE672F682D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6553376"/>
        <c:axId val="206552960"/>
      </c:lineChart>
      <c:catAx>
        <c:axId val="20655337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552960"/>
        <c:crosses val="autoZero"/>
        <c:auto val="1"/>
        <c:lblAlgn val="ctr"/>
        <c:lblOffset val="100"/>
        <c:noMultiLvlLbl val="0"/>
      </c:catAx>
      <c:valAx>
        <c:axId val="20655296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>
                    <a:solidFill>
                      <a:srgbClr val="7030A0"/>
                    </a:solidFill>
                  </a:rPr>
                  <a:t>Armazenamento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7030A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553376"/>
        <c:crosses val="autoZero"/>
        <c:crossBetween val="between"/>
      </c:valAx>
      <c:valAx>
        <c:axId val="206119236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>
                    <a:solidFill>
                      <a:srgbClr val="00B0F0"/>
                    </a:solidFill>
                  </a:rPr>
                  <a:t>PREÇO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1189456"/>
        <c:crosses val="max"/>
        <c:crossBetween val="between"/>
      </c:valAx>
      <c:catAx>
        <c:axId val="2061189456"/>
        <c:scaling>
          <c:orientation val="minMax"/>
        </c:scaling>
        <c:delete val="1"/>
        <c:axPos val="b"/>
        <c:majorTickMark val="out"/>
        <c:minorTickMark val="none"/>
        <c:tickLblPos val="nextTo"/>
        <c:crossAx val="20611923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Click to edit Master text styles</a:t>
            </a:r>
          </a:p>
          <a:p>
            <a:pPr lvl="1"/>
            <a:r>
              <a:rPr lang="es-ES" noProof="0"/>
              <a:t>Second level</a:t>
            </a:r>
          </a:p>
          <a:p>
            <a:pPr lvl="2"/>
            <a:r>
              <a:rPr lang="es-ES" noProof="0"/>
              <a:t>Third level</a:t>
            </a:r>
          </a:p>
          <a:p>
            <a:pPr lvl="3"/>
            <a:r>
              <a:rPr lang="es-ES" noProof="0"/>
              <a:t>Fourth level</a:t>
            </a:r>
          </a:p>
          <a:p>
            <a:pPr lvl="4"/>
            <a:r>
              <a:rPr lang="es-ES" noProof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D35897A-CFF7-4F3A-95C3-7A70FFA0FD4E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_2column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4150FF-1482-4F29-9CE8-9BD8CE3DE4C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1000" y="1068388"/>
            <a:ext cx="3733800" cy="5484812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defRPr sz="2200" b="1">
                <a:solidFill>
                  <a:schemeClr val="bg1"/>
                </a:solidFill>
              </a:defRPr>
            </a:lvl1pPr>
            <a:lvl2pPr marL="400050" indent="0">
              <a:buNone/>
              <a:defRPr sz="2000" b="1" baseline="0">
                <a:solidFill>
                  <a:schemeClr val="bg1"/>
                </a:solidFill>
              </a:defRPr>
            </a:lvl2pPr>
            <a:lvl3pPr>
              <a:defRPr sz="1800" b="1" baseline="0">
                <a:solidFill>
                  <a:schemeClr val="bg1"/>
                </a:solidFill>
              </a:defRPr>
            </a:lvl3pPr>
            <a:lvl4pPr>
              <a:defRPr sz="1600" b="1" baseline="0">
                <a:solidFill>
                  <a:schemeClr val="bg1"/>
                </a:solidFill>
              </a:defRPr>
            </a:lvl4pPr>
            <a:lvl5pP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3C9C2A5-D32E-47AC-9106-0135079FC59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67200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2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1"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1"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2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39034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</a:t>
            </a:r>
            <a:r>
              <a:rPr lang="pt-BR" sz="2300" b="0" noProof="0" dirty="0" err="1">
                <a:solidFill>
                  <a:schemeClr val="bg1"/>
                </a:solidFill>
                <a:latin typeface="+mn-lt"/>
              </a:rPr>
              <a:t>psrenergy</a:t>
            </a:r>
            <a:endParaRPr lang="pt-BR" sz="2300" b="0" noProof="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5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/>
              <a:t>Edit local/date in "Insert &gt; Date and Time" menu</a:t>
            </a:r>
            <a:endParaRPr lang="pt-B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94092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4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buClr>
                <a:schemeClr val="bg1"/>
              </a:buClr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Item 2</a:t>
            </a:r>
          </a:p>
        </p:txBody>
      </p:sp>
    </p:spTree>
    <p:extLst>
      <p:ext uri="{BB962C8B-B14F-4D97-AF65-F5344CB8AC3E}">
        <p14:creationId xmlns:p14="http://schemas.microsoft.com/office/powerpoint/2010/main" val="4136989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54864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91440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28016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164592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98499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0" indent="-182880">
              <a:buSzPct val="40000"/>
              <a:buFont typeface="Tahoma" panose="020B0604030504040204" pitchFamily="34" charset="0"/>
              <a:buChar char="►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5966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2621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305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 dirty="0" err="1"/>
              <a:t>Edit</a:t>
            </a:r>
            <a:r>
              <a:rPr lang="pt-BR" dirty="0"/>
              <a:t> local/date in "</a:t>
            </a:r>
            <a:r>
              <a:rPr lang="pt-BR" dirty="0" err="1"/>
              <a:t>Insert</a:t>
            </a:r>
            <a:r>
              <a:rPr lang="pt-BR" dirty="0"/>
              <a:t> &gt; Date </a:t>
            </a:r>
            <a:r>
              <a:rPr lang="pt-BR" dirty="0" err="1"/>
              <a:t>and</a:t>
            </a:r>
            <a:r>
              <a:rPr lang="pt-BR" dirty="0"/>
              <a:t> Time" menu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69079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725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12878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@psr_energy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 marL="292100" marR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292100" marR="0" lvl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/>
            </a:pPr>
            <a:r>
              <a:rPr lang="en-US" dirty="0"/>
              <a:t>Item 2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ed_No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3979-A627-4040-ABA5-10EC4B20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B33645-BA01-4F7D-8AAB-F47C35B1F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43A15C-D74B-49D1-A0A8-931A4BD32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F5A944-CCB7-4F9C-817F-550888538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85147CE-E925-43D6-80DF-C22F3FD43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9F813EB-47D4-4426-AD31-86664C96F6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4D27B2B-FF65-40C6-91BF-B204C07B35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48AE275-3D23-4C78-9C4E-A4495A87DB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8811EE4-AEF1-4D3D-A323-FCB618901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82A83B-055F-4EE7-BFA5-C9ECCF6B85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98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800"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4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3150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285750" indent="-285750">
              <a:buSzPct val="50000"/>
              <a:buFont typeface="Tahoma" panose="020B0604030504040204" pitchFamily="34" charset="0"/>
              <a:buChar char="►"/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7871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62" r:id="rId2"/>
    <p:sldLayoutId id="2147483763" r:id="rId3"/>
    <p:sldLayoutId id="2147483729" r:id="rId4"/>
    <p:sldLayoutId id="2147483725" r:id="rId5"/>
    <p:sldLayoutId id="2147483766" r:id="rId6"/>
    <p:sldLayoutId id="2147483765" r:id="rId7"/>
    <p:sldLayoutId id="2147483727" r:id="rId8"/>
    <p:sldLayoutId id="2147483761" r:id="rId9"/>
    <p:sldLayoutId id="2147483733" r:id="rId10"/>
    <p:sldLayoutId id="2147483767" r:id="rId11"/>
    <p:sldLayoutId id="2147483759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285750" indent="-28575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62865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71550" indent="-1936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37160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714500" indent="-2063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766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0" indent="-18288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54864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1440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28016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64592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740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10</a:t>
            </a:fld>
            <a:endParaRPr lang="pt-BR" noProof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7767F9C-488A-41C5-A374-B4A65D57D3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0247"/>
          <a:stretch/>
        </p:blipFill>
        <p:spPr bwMode="auto">
          <a:xfrm>
            <a:off x="10534405" y="343676"/>
            <a:ext cx="1431925" cy="69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7E2D48A-1440-4401-A641-C50E3F5166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90"/>
          <a:stretch/>
        </p:blipFill>
        <p:spPr bwMode="auto">
          <a:xfrm>
            <a:off x="585047" y="1083358"/>
            <a:ext cx="11228070" cy="66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30E11F3-E67E-4764-83D3-8301D9EAD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48" y="1744824"/>
            <a:ext cx="11227508" cy="322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80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1. Introdução</a:t>
            </a:r>
          </a:p>
          <a:p>
            <a:pPr marL="63500" indent="0">
              <a:buNone/>
            </a:pPr>
            <a:r>
              <a:rPr lang="pt-BR" dirty="0"/>
              <a:t>2. Pesquisa bibliográfica e documental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3. Metodologia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4. Modelo computacional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5. Estudos de caso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3213668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2. Pesquisa bibliográfica e documental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2.1 a 2.4. Itens de pesquisa concluídos</a:t>
            </a:r>
          </a:p>
          <a:p>
            <a:pPr lvl="1"/>
            <a:r>
              <a:rPr lang="pt-BR" sz="1800" b="1" dirty="0"/>
              <a:t>2.5. Estado da arte das </a:t>
            </a:r>
            <a:r>
              <a:rPr lang="pt-BR" sz="1800" b="1" dirty="0" err="1"/>
              <a:t>UHRs</a:t>
            </a:r>
            <a:endParaRPr lang="pt-BR" sz="1800" b="1" dirty="0"/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2.6. Aspectos socioambientais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2.7. Gerenciamento da base de dados da pesquisa</a:t>
            </a:r>
          </a:p>
        </p:txBody>
      </p:sp>
    </p:spTree>
    <p:extLst>
      <p:ext uri="{BB962C8B-B14F-4D97-AF65-F5344CB8AC3E}">
        <p14:creationId xmlns:p14="http://schemas.microsoft.com/office/powerpoint/2010/main" val="869624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486400"/>
          </a:xfrm>
        </p:spPr>
        <p:txBody>
          <a:bodyPr/>
          <a:lstStyle/>
          <a:p>
            <a:r>
              <a:rPr lang="pt-BR" dirty="0"/>
              <a:t>Obras civis</a:t>
            </a:r>
          </a:p>
          <a:p>
            <a:pPr lvl="1"/>
            <a:r>
              <a:rPr lang="pt-BR" dirty="0"/>
              <a:t>Continuidade dos trabalhos com grupo de especialistas para definição de critérios de projeto para o arranjo piloto;</a:t>
            </a:r>
          </a:p>
          <a:p>
            <a:pPr lvl="1"/>
            <a:r>
              <a:rPr lang="pt-BR" dirty="0"/>
              <a:t>Planilha de dimensionamento da chaminé de equilíbrio inferior.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  <a:p>
            <a:r>
              <a:rPr lang="pt-BR" dirty="0"/>
              <a:t>Equipamentos</a:t>
            </a:r>
          </a:p>
          <a:p>
            <a:pPr lvl="1"/>
            <a:r>
              <a:rPr lang="pt-BR" dirty="0"/>
              <a:t>Pesquisa sobre rendimentos do conjunto turbina-gerador.</a:t>
            </a:r>
          </a:p>
          <a:p>
            <a:pPr lvl="1"/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13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Estado da arte das </a:t>
            </a:r>
            <a:r>
              <a:rPr lang="pt-BR" sz="2600" b="1" dirty="0" err="1">
                <a:solidFill>
                  <a:srgbClr val="2F5066"/>
                </a:solidFill>
                <a:latin typeface="+mj-lt"/>
                <a:ea typeface="+mj-ea"/>
                <a:cs typeface="+mj-cs"/>
              </a:rPr>
              <a:t>UHRs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68BEBF6-76AF-44CB-9BE8-17B930B600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4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l="17886" t="17232" r="19962" b="20202"/>
          <a:stretch/>
        </p:blipFill>
        <p:spPr bwMode="auto">
          <a:xfrm>
            <a:off x="1143000" y="2838450"/>
            <a:ext cx="4409674" cy="24955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26622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1. 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2. Pesquisa bibliográfica e documental</a:t>
            </a:r>
          </a:p>
          <a:p>
            <a:pPr marL="63500" indent="0">
              <a:buNone/>
            </a:pPr>
            <a:r>
              <a:rPr lang="pt-BR" dirty="0"/>
              <a:t>3. Metodologia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4. Modelo computacional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5. Estudos de caso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3115757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3. Metodologia</a:t>
            </a:r>
          </a:p>
          <a:p>
            <a:pPr lvl="1"/>
            <a:r>
              <a:rPr lang="pt-BR" sz="1800" b="1" dirty="0"/>
              <a:t>3.1. Desenvolvimento de algoritmos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3.2. Critérios gerais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3.3. Meio ambiente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3.4. Arranjos de Engenharia</a:t>
            </a:r>
          </a:p>
        </p:txBody>
      </p:sp>
    </p:spTree>
    <p:extLst>
      <p:ext uri="{BB962C8B-B14F-4D97-AF65-F5344CB8AC3E}">
        <p14:creationId xmlns:p14="http://schemas.microsoft.com/office/powerpoint/2010/main" val="3075601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Identificação de locais candidatos</a:t>
            </a:r>
          </a:p>
          <a:p>
            <a:pPr lvl="1"/>
            <a:r>
              <a:rPr lang="pt-BR" dirty="0"/>
              <a:t>Edição manual das camadas de filtro;</a:t>
            </a:r>
          </a:p>
          <a:p>
            <a:pPr lvl="1"/>
            <a:r>
              <a:rPr lang="pt-BR" dirty="0"/>
              <a:t>Opção de área de drenagem mínima para o local do reservatório inferior;</a:t>
            </a:r>
          </a:p>
          <a:p>
            <a:pPr lvl="1"/>
            <a:r>
              <a:rPr lang="pt-BR" dirty="0"/>
              <a:t>Possibilidade do usuário interromper a busca.</a:t>
            </a:r>
          </a:p>
          <a:p>
            <a:r>
              <a:rPr lang="pt-BR" dirty="0"/>
              <a:t>Otimização dos limites do reservatório</a:t>
            </a:r>
          </a:p>
          <a:p>
            <a:pPr lvl="1"/>
            <a:r>
              <a:rPr lang="pt-BR" dirty="0"/>
              <a:t>Filtros espaciais para restrições aplicadas à área do reservatório;</a:t>
            </a:r>
          </a:p>
          <a:p>
            <a:pPr lvl="1"/>
            <a:r>
              <a:rPr lang="pt-BR" dirty="0"/>
              <a:t>Integração com o modelo de otimização por programação inteira.</a:t>
            </a:r>
          </a:p>
          <a:p>
            <a:pPr lvl="1"/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16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Desenvolvimento de algoritmos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890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Projetos de engenharia</a:t>
            </a:r>
          </a:p>
          <a:p>
            <a:pPr lvl="1"/>
            <a:r>
              <a:rPr lang="pt-BR" dirty="0"/>
              <a:t>Implantação do fluxo de procedimentos para dimensionamento de UHR (workflow)</a:t>
            </a:r>
          </a:p>
          <a:p>
            <a:pPr lvl="1"/>
            <a:r>
              <a:rPr lang="pt-BR" dirty="0"/>
              <a:t>Algoritmo para o layout do circuito de adução em túnel (arranjo piloto), incluindo restrições de traçado.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17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Desenvolvimento de algoritmos 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156DE9F-5E06-4C1F-B9BE-3FF97139B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132E7F15-1F71-4259-83BC-317119E10D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418002"/>
              </p:ext>
            </p:extLst>
          </p:nvPr>
        </p:nvGraphicFramePr>
        <p:xfrm>
          <a:off x="2819400" y="2706225"/>
          <a:ext cx="6477000" cy="3770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Imagem de Bitmap" r:id="rId3" imgW="9906859" imgH="5768840" progId="Paint.Picture">
                  <p:embed/>
                </p:oleObj>
              </mc:Choice>
              <mc:Fallback>
                <p:oleObj name="Imagem de Bitmap" r:id="rId3" imgW="9906859" imgH="5768840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706225"/>
                        <a:ext cx="6477000" cy="37707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9110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3. Metodologia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3.1. Desenvolvimento de algoritmos</a:t>
            </a:r>
          </a:p>
          <a:p>
            <a:pPr lvl="1"/>
            <a:r>
              <a:rPr lang="pt-BR" sz="1800" b="1" dirty="0"/>
              <a:t>3.2. Critérios gerais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3.3. Meio ambiente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3.4. Arranjos de Engenharia</a:t>
            </a:r>
          </a:p>
        </p:txBody>
      </p:sp>
    </p:spTree>
    <p:extLst>
      <p:ext uri="{BB962C8B-B14F-4D97-AF65-F5344CB8AC3E}">
        <p14:creationId xmlns:p14="http://schemas.microsoft.com/office/powerpoint/2010/main" val="4198116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Casos avaliados com a respectiva expansão de UHR no SIN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19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dirty="0"/>
              <a:t>Otimização para estudos de alternativas</a:t>
            </a:r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 </a:t>
            </a:r>
            <a:endParaRPr lang="pt-B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1" descr="Diagram, text&#10;&#10;Description automatically generated with medium confidence">
            <a:extLst>
              <a:ext uri="{FF2B5EF4-FFF2-40B4-BE49-F238E27FC236}">
                <a16:creationId xmlns:a16="http://schemas.microsoft.com/office/drawing/2014/main" id="{6E192AE4-A94B-4ABC-8B4D-2A164BF03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828800"/>
            <a:ext cx="9548244" cy="430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82-F358-4BE5-8A27-AB1652593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P&amp;D - Usinas Hidrelétricas Reversíveis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7FE6A-CF29-49A6-909A-C248EBC962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7ª Reunião Trimestral</a:t>
            </a:r>
          </a:p>
          <a:p>
            <a:r>
              <a:rPr lang="en-US" sz="2200" dirty="0"/>
              <a:t>31 de </a:t>
            </a:r>
            <a:r>
              <a:rPr lang="en-US" sz="2200" dirty="0" err="1"/>
              <a:t>março</a:t>
            </a:r>
            <a:r>
              <a:rPr lang="en-US" sz="2200" dirty="0"/>
              <a:t> de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Metodologia geral do estudo de caso comum aos três casos avaliados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20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dirty="0"/>
              <a:t>Otimização para estudos de alternativas</a:t>
            </a:r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 </a:t>
            </a:r>
            <a:endParaRPr lang="pt-B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6" name="Picture 75">
            <a:extLst>
              <a:ext uri="{FF2B5EF4-FFF2-40B4-BE49-F238E27FC236}">
                <a16:creationId xmlns:a16="http://schemas.microsoft.com/office/drawing/2014/main" id="{6D2CCA40-2DEF-40AA-99B5-555476E0C5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55" y="1629746"/>
            <a:ext cx="10613669" cy="48006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2860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2868D42-73D9-4DCF-BC98-F7E754D41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5987"/>
            <a:ext cx="10868081" cy="536014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Resultados para o Caso 3 por tipo de UHR (MW)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21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dirty="0"/>
              <a:t>Otimização para estudos de alternativas</a:t>
            </a:r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 </a:t>
            </a:r>
            <a:endParaRPr lang="pt-B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608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Exemplo de operação de UHR “semanal” com a modelagem expandida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Exemplo de operação das UHR e renováveis do SIN para dia típico de 2050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22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dirty="0"/>
              <a:t>Otimização para estudos de alternativas</a:t>
            </a:r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 </a:t>
            </a:r>
            <a:endParaRPr lang="pt-B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7" name="Chart 80">
            <a:extLst>
              <a:ext uri="{FF2B5EF4-FFF2-40B4-BE49-F238E27FC236}">
                <a16:creationId xmlns:a16="http://schemas.microsoft.com/office/drawing/2014/main" id="{ED99F63E-0A49-4BE1-85D2-3677B738A4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641440"/>
              </p:ext>
            </p:extLst>
          </p:nvPr>
        </p:nvGraphicFramePr>
        <p:xfrm>
          <a:off x="381000" y="1600200"/>
          <a:ext cx="8001000" cy="175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7F2966EC-784A-4B80-9089-F9099CAC6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736892"/>
            <a:ext cx="8069416" cy="266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87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Constatações a partir dos resultados do Caso 3:</a:t>
            </a:r>
          </a:p>
          <a:p>
            <a:pPr lvl="1"/>
            <a:r>
              <a:rPr lang="pt-BR" dirty="0"/>
              <a:t>UHR compensam bastante a variabilidade da produção renovável, pois boa parte de sua capacidade é utilizada para oferta de reserva operativa, que será crescente com a entrada de fontes variáveis;</a:t>
            </a:r>
          </a:p>
          <a:p>
            <a:pPr lvl="1"/>
            <a:r>
              <a:rPr lang="pt-BR" dirty="0"/>
              <a:t>Comparação com o Caso 1 permite concluir que UHR apoiam um crescimento bastante superior das fontes renováveis, se considerado um descomissionamento das usinas térmicas a combustíveis fósseis logo após o término de seus contratos de venda de energia. </a:t>
            </a:r>
          </a:p>
          <a:p>
            <a:pPr marL="411162" lvl="1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23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dirty="0"/>
              <a:t>Otimização para estudos de alternativas</a:t>
            </a:r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 </a:t>
            </a:r>
            <a:endParaRPr lang="pt-B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6" name="Picture 99">
            <a:extLst>
              <a:ext uri="{FF2B5EF4-FFF2-40B4-BE49-F238E27FC236}">
                <a16:creationId xmlns:a16="http://schemas.microsoft.com/office/drawing/2014/main" id="{1EA5C938-3B8B-456F-B982-BC672C0A13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97" y="3734594"/>
            <a:ext cx="5042535" cy="2567940"/>
          </a:xfrm>
          <a:prstGeom prst="rect">
            <a:avLst/>
          </a:prstGeom>
          <a:noFill/>
        </p:spPr>
      </p:pic>
      <p:pic>
        <p:nvPicPr>
          <p:cNvPr id="9" name="Picture 100">
            <a:extLst>
              <a:ext uri="{FF2B5EF4-FFF2-40B4-BE49-F238E27FC236}">
                <a16:creationId xmlns:a16="http://schemas.microsoft.com/office/drawing/2014/main" id="{0E4D19B3-9AE8-4164-9134-95BD1963C2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724" y="3757454"/>
            <a:ext cx="4994910" cy="2545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2608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1. 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2. Pesquisa bibliográfica e documental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3. Metodologia</a:t>
            </a:r>
          </a:p>
          <a:p>
            <a:pPr marL="63500" indent="0">
              <a:buNone/>
            </a:pPr>
            <a:r>
              <a:rPr lang="pt-BR" dirty="0"/>
              <a:t>4. Modelo computacional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5. Estudos de caso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3032516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Interface da criação de projetos</a:t>
            </a:r>
          </a:p>
          <a:p>
            <a:pPr lvl="1"/>
            <a:r>
              <a:rPr lang="pt-BR" dirty="0"/>
              <a:t>Separação dos parâmetros específicos para usinas dentro e fora da rede de drenagem;</a:t>
            </a:r>
          </a:p>
          <a:p>
            <a:pPr lvl="1"/>
            <a:r>
              <a:rPr lang="pt-BR" dirty="0"/>
              <a:t>Inclusão de novos campos para a definição da camada de restrições dos reservatórios;</a:t>
            </a:r>
          </a:p>
          <a:p>
            <a:pPr lvl="1"/>
            <a:r>
              <a:rPr lang="pt-BR" dirty="0"/>
              <a:t>Opção de se utilizar toda a extensão do terreno para a construção dos reservatórios na rede.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25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Modelo computacional </a:t>
            </a:r>
            <a:endParaRPr lang="pt-B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58">
            <a:extLst>
              <a:ext uri="{FF2B5EF4-FFF2-40B4-BE49-F238E27FC236}">
                <a16:creationId xmlns:a16="http://schemas.microsoft.com/office/drawing/2014/main" id="{DB3A958B-EA1F-4C95-B1AF-5C3EC34115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3276600"/>
            <a:ext cx="9839644" cy="297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7429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Interface de informações sobre o HERA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26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Modelo computacional </a:t>
            </a:r>
            <a:endParaRPr lang="pt-B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6" name="Picture 61">
            <a:extLst>
              <a:ext uri="{FF2B5EF4-FFF2-40B4-BE49-F238E27FC236}">
                <a16:creationId xmlns:a16="http://schemas.microsoft.com/office/drawing/2014/main" id="{997C0282-6930-45D8-AEB8-31E57DE96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67384"/>
            <a:ext cx="5029200" cy="4833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733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4. Modelo computacional</a:t>
            </a:r>
          </a:p>
          <a:p>
            <a:pPr lvl="1"/>
            <a:r>
              <a:rPr lang="pt-BR" sz="1800" b="1" dirty="0"/>
              <a:t>4.1. GIS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4.2. Meio Ambiente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4.3. Engenharia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4.4. Otimização</a:t>
            </a:r>
          </a:p>
        </p:txBody>
      </p:sp>
    </p:spTree>
    <p:extLst>
      <p:ext uri="{BB962C8B-B14F-4D97-AF65-F5344CB8AC3E}">
        <p14:creationId xmlns:p14="http://schemas.microsoft.com/office/powerpoint/2010/main" val="867808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Ferramenta para restrições de reservatórios fora da rede de drenagem</a:t>
            </a:r>
          </a:p>
          <a:p>
            <a:pPr lvl="1"/>
            <a:r>
              <a:rPr lang="pt-BR" dirty="0"/>
              <a:t>Proibição do alagamento de áreas por meio da edição de polígonos;</a:t>
            </a:r>
          </a:p>
          <a:p>
            <a:pPr lvl="1"/>
            <a:r>
              <a:rPr lang="pt-BR" dirty="0"/>
              <a:t>Alteração de camadas de filtro existentes.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28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GIS </a:t>
            </a:r>
            <a:endParaRPr lang="pt-B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6" name="Picture 66">
            <a:extLst>
              <a:ext uri="{FF2B5EF4-FFF2-40B4-BE49-F238E27FC236}">
                <a16:creationId xmlns:a16="http://schemas.microsoft.com/office/drawing/2014/main" id="{E4A596B8-7035-4E84-98DE-D198A3D11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2667000"/>
            <a:ext cx="6019800" cy="36503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9818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Integração do HERA com modelo de otimização de reservatórios</a:t>
            </a:r>
          </a:p>
          <a:p>
            <a:pPr lvl="1"/>
            <a:r>
              <a:rPr lang="pt-BR" dirty="0"/>
              <a:t>Uso de programação inteira mista, conforme formulação matemática apresentada no artigo </a:t>
            </a:r>
            <a:r>
              <a:rPr lang="pt-BR" dirty="0" err="1"/>
              <a:t>publi-cado</a:t>
            </a:r>
            <a:r>
              <a:rPr lang="pt-BR" dirty="0"/>
              <a:t> na revista </a:t>
            </a:r>
            <a:r>
              <a:rPr lang="pt-BR" i="1" dirty="0" err="1"/>
              <a:t>Water</a:t>
            </a:r>
            <a:r>
              <a:rPr lang="pt-BR" i="1" dirty="0"/>
              <a:t> </a:t>
            </a:r>
            <a:r>
              <a:rPr lang="pt-BR" i="1" dirty="0" err="1"/>
              <a:t>Resources</a:t>
            </a:r>
            <a:r>
              <a:rPr lang="pt-BR" i="1" dirty="0"/>
              <a:t> </a:t>
            </a:r>
            <a:r>
              <a:rPr lang="pt-BR" i="1" dirty="0" err="1"/>
              <a:t>Research</a:t>
            </a:r>
            <a:r>
              <a:rPr lang="pt-BR" i="1" dirty="0"/>
              <a:t> </a:t>
            </a:r>
            <a:r>
              <a:rPr lang="pt-BR" dirty="0"/>
              <a:t>(WRR);</a:t>
            </a:r>
          </a:p>
          <a:p>
            <a:pPr lvl="1"/>
            <a:r>
              <a:rPr lang="pt-BR" dirty="0"/>
              <a:t>Soluções para reduzir os volumes de barramento e seus custos, mantidas as características da alternativa analisada (energia armazenada e queda).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29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GIS </a:t>
            </a:r>
            <a:endParaRPr lang="pt-B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9" name="Picture 27">
            <a:extLst>
              <a:ext uri="{FF2B5EF4-FFF2-40B4-BE49-F238E27FC236}">
                <a16:creationId xmlns:a16="http://schemas.microsoft.com/office/drawing/2014/main" id="{34E93C17-0220-4D42-8E8B-1EC267EA52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3276600"/>
            <a:ext cx="7237691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DE3329F-06DB-4FBE-9B6B-2497E1F06A12}"/>
              </a:ext>
            </a:extLst>
          </p:cNvPr>
          <p:cNvSpPr txBox="1"/>
          <p:nvPr/>
        </p:nvSpPr>
        <p:spPr>
          <a:xfrm>
            <a:off x="4114800" y="5923003"/>
            <a:ext cx="13716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pt-BR" sz="1800" b="0" dirty="0">
                <a:solidFill>
                  <a:schemeClr val="bg1"/>
                </a:solidFill>
                <a:latin typeface="Myriad Pro" panose="020B0503030403020204" pitchFamily="34" charset="0"/>
              </a:rPr>
              <a:t>USD 15,1 mi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1080444-9BF6-4C90-B247-EBB66625D77C}"/>
              </a:ext>
            </a:extLst>
          </p:cNvPr>
          <p:cNvSpPr txBox="1"/>
          <p:nvPr/>
        </p:nvSpPr>
        <p:spPr>
          <a:xfrm>
            <a:off x="8380690" y="5923003"/>
            <a:ext cx="13716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pt-BR" sz="1800" b="0" dirty="0">
                <a:solidFill>
                  <a:schemeClr val="bg1"/>
                </a:solidFill>
                <a:latin typeface="Myriad Pro" panose="020B0503030403020204" pitchFamily="34" charset="0"/>
              </a:rPr>
              <a:t>USD 9,6 mi</a:t>
            </a:r>
          </a:p>
        </p:txBody>
      </p:sp>
    </p:spTree>
    <p:extLst>
      <p:ext uri="{BB962C8B-B14F-4D97-AF65-F5344CB8AC3E}">
        <p14:creationId xmlns:p14="http://schemas.microsoft.com/office/powerpoint/2010/main" val="2872904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85563" y="6553200"/>
            <a:ext cx="706437" cy="284163"/>
          </a:xfrm>
        </p:spPr>
        <p:txBody>
          <a:bodyPr/>
          <a:lstStyle/>
          <a:p>
            <a:fld id="{66444DCD-DD8C-49E0-BC11-9AAD323B4E7F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091580-C43A-46F3-A317-5CB21881E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016976"/>
            <a:ext cx="7239000" cy="5190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33E20-2EBB-4632-BB1C-13A269B08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769" y="381000"/>
            <a:ext cx="1638300" cy="79404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33756A8-B542-4165-BEE9-44A91619A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959154"/>
            <a:ext cx="4191000" cy="493969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altLang="pt-BR" sz="2200" dirty="0">
                <a:solidFill>
                  <a:schemeClr val="bg1"/>
                </a:solidFill>
                <a:latin typeface="Myriad Pro Light"/>
              </a:rPr>
              <a:t>PSR integra estudos de consultoria, desenvolvimento de ferramentas avançadas e pesquisa de novas metodologias para sistemas de energia</a:t>
            </a:r>
          </a:p>
          <a:p>
            <a:pPr algn="ctr">
              <a:buNone/>
            </a:pPr>
            <a:r>
              <a:rPr lang="pt-BR" altLang="pt-BR" sz="2200" dirty="0">
                <a:solidFill>
                  <a:schemeClr val="bg1"/>
                </a:solidFill>
                <a:latin typeface="Myriad Pro Light"/>
              </a:rPr>
              <a:t>Temos uma equipe de quase 100 pessoas formadas em otimização, sistemas de energia, estatística e ciência da computação</a:t>
            </a:r>
          </a:p>
          <a:p>
            <a:pPr algn="ctr">
              <a:buNone/>
            </a:pPr>
            <a:r>
              <a:rPr lang="pt-BR" altLang="pt-BR" sz="2200" dirty="0">
                <a:solidFill>
                  <a:schemeClr val="bg1"/>
                </a:solidFill>
                <a:latin typeface="Myriad Pro Light"/>
              </a:rPr>
              <a:t>Trabalhamos em mais de 70 países em todos os continentes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4. Modelo computacional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4.1. GIS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4.2. Meio Ambiente</a:t>
            </a:r>
          </a:p>
          <a:p>
            <a:pPr lvl="1"/>
            <a:r>
              <a:rPr lang="pt-BR" sz="1800" b="1" dirty="0"/>
              <a:t>4.3. Engenharia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4.4. Otimização</a:t>
            </a:r>
          </a:p>
        </p:txBody>
      </p:sp>
    </p:spTree>
    <p:extLst>
      <p:ext uri="{BB962C8B-B14F-4D97-AF65-F5344CB8AC3E}">
        <p14:creationId xmlns:p14="http://schemas.microsoft.com/office/powerpoint/2010/main" val="2645444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Restrições para o traçado do circuito de adução por meio de segmentos de retas que não podem ser atravessados.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31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Engenharia </a:t>
            </a:r>
            <a:endParaRPr lang="pt-B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1" name="Picture 65">
            <a:extLst>
              <a:ext uri="{FF2B5EF4-FFF2-40B4-BE49-F238E27FC236}">
                <a16:creationId xmlns:a16="http://schemas.microsoft.com/office/drawing/2014/main" id="{5B62FF56-F9C7-4BE9-8C9E-B9EE0CC552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" t="5026"/>
          <a:stretch/>
        </p:blipFill>
        <p:spPr bwMode="auto">
          <a:xfrm>
            <a:off x="2999791" y="1994397"/>
            <a:ext cx="6116217" cy="4406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2416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4. Modelo computacional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4.1. GIS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4.2. Meio Ambiente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4.3. Engenharia</a:t>
            </a:r>
          </a:p>
          <a:p>
            <a:pPr lvl="1"/>
            <a:r>
              <a:rPr lang="pt-BR" sz="1800" b="1" dirty="0"/>
              <a:t>4.4. Otimização</a:t>
            </a:r>
          </a:p>
        </p:txBody>
      </p:sp>
    </p:spTree>
    <p:extLst>
      <p:ext uri="{BB962C8B-B14F-4D97-AF65-F5344CB8AC3E}">
        <p14:creationId xmlns:p14="http://schemas.microsoft.com/office/powerpoint/2010/main" val="3316786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Integração manual do planejamento do SIN (modelo “top-</a:t>
            </a:r>
            <a:r>
              <a:rPr lang="pt-BR" dirty="0" err="1"/>
              <a:t>down</a:t>
            </a:r>
            <a:r>
              <a:rPr lang="pt-BR" dirty="0"/>
              <a:t>”) com o módulo especializado do HERA pela criação de candidatos de UHR (modelo “</a:t>
            </a:r>
            <a:r>
              <a:rPr lang="pt-BR" dirty="0" err="1"/>
              <a:t>bottom-up</a:t>
            </a:r>
            <a:r>
              <a:rPr lang="pt-BR" dirty="0"/>
              <a:t>”)</a:t>
            </a:r>
          </a:p>
          <a:p>
            <a:pPr lvl="1"/>
            <a:r>
              <a:rPr lang="pt-BR" dirty="0"/>
              <a:t>Incorporação de UHR com capacidade de armazenamento maior que um dia e menor que uma semana no modelo de expansão do SIN;</a:t>
            </a:r>
          </a:p>
          <a:p>
            <a:pPr lvl="1"/>
            <a:r>
              <a:rPr lang="pt-BR" dirty="0"/>
              <a:t>Em estudo, alternativa para UHR de grande porte, representada como hidrelétrica no modelo de otimização, e não simplesmente dispositivo de armazenamento;</a:t>
            </a:r>
          </a:p>
          <a:p>
            <a:pPr lvl="1"/>
            <a:r>
              <a:rPr lang="pt-BR" dirty="0"/>
              <a:t>Automatização do processo: em andamento.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33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Otimização </a:t>
            </a:r>
            <a:endParaRPr lang="pt-B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DE3329F-06DB-4FBE-9B6B-2497E1F06A12}"/>
              </a:ext>
            </a:extLst>
          </p:cNvPr>
          <p:cNvSpPr txBox="1"/>
          <p:nvPr/>
        </p:nvSpPr>
        <p:spPr>
          <a:xfrm>
            <a:off x="4114800" y="5923003"/>
            <a:ext cx="13716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pt-BR" sz="1800" b="0" dirty="0">
                <a:solidFill>
                  <a:schemeClr val="bg1"/>
                </a:solidFill>
                <a:latin typeface="Myriad Pro" panose="020B0503030403020204" pitchFamily="34" charset="0"/>
              </a:rPr>
              <a:t>USD 15,1 mi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1080444-9BF6-4C90-B247-EBB66625D77C}"/>
              </a:ext>
            </a:extLst>
          </p:cNvPr>
          <p:cNvSpPr txBox="1"/>
          <p:nvPr/>
        </p:nvSpPr>
        <p:spPr>
          <a:xfrm>
            <a:off x="8380690" y="5923003"/>
            <a:ext cx="13716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pt-BR" sz="1800" b="0" dirty="0">
                <a:solidFill>
                  <a:schemeClr val="bg1"/>
                </a:solidFill>
                <a:latin typeface="Myriad Pro" panose="020B0503030403020204" pitchFamily="34" charset="0"/>
              </a:rPr>
              <a:t>USD 9,6 mi</a:t>
            </a:r>
          </a:p>
        </p:txBody>
      </p:sp>
    </p:spTree>
    <p:extLst>
      <p:ext uri="{BB962C8B-B14F-4D97-AF65-F5344CB8AC3E}">
        <p14:creationId xmlns:p14="http://schemas.microsoft.com/office/powerpoint/2010/main" val="121325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1. 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2. Pesquisa bibliográfica e documental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3. Metodologia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4. Modelo computacional</a:t>
            </a:r>
          </a:p>
          <a:p>
            <a:pPr marL="63500" indent="0">
              <a:buNone/>
            </a:pPr>
            <a:r>
              <a:rPr lang="pt-BR" dirty="0"/>
              <a:t>5. Estudos de caso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337821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9FD8CA-4527-4755-B93A-810731D6A841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11353800" cy="514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Reprodução da UHR Coxilha Rica</a:t>
            </a:r>
          </a:p>
        </p:txBody>
      </p:sp>
      <p:pic>
        <p:nvPicPr>
          <p:cNvPr id="7" name="Imagem 6" descr="Mapa&#10;&#10;Descrição gerada automaticamente">
            <a:extLst>
              <a:ext uri="{FF2B5EF4-FFF2-40B4-BE49-F238E27FC236}">
                <a16:creationId xmlns:a16="http://schemas.microsoft.com/office/drawing/2014/main" id="{37791AEE-7A58-48B4-9E3E-5E17E9013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1" t="18743" r="19693" b="11681"/>
          <a:stretch/>
        </p:blipFill>
        <p:spPr bwMode="auto">
          <a:xfrm>
            <a:off x="762001" y="1524000"/>
            <a:ext cx="5428834" cy="3428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Barra Grande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35</a:t>
            </a:fld>
            <a:endParaRPr lang="pt-BR" noProof="0"/>
          </a:p>
        </p:txBody>
      </p:sp>
      <p:pic>
        <p:nvPicPr>
          <p:cNvPr id="6" name="Imagem 5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4381DFF5-9B44-4D27-AB88-2DA34AB7D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94" t="36153" r="39076" b="30510"/>
          <a:stretch/>
        </p:blipFill>
        <p:spPr>
          <a:xfrm>
            <a:off x="4357314" y="3304545"/>
            <a:ext cx="7102320" cy="31242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2554432-7B3B-468F-95BB-333D9F871B1D}"/>
              </a:ext>
            </a:extLst>
          </p:cNvPr>
          <p:cNvSpPr txBox="1"/>
          <p:nvPr/>
        </p:nvSpPr>
        <p:spPr>
          <a:xfrm>
            <a:off x="838200" y="1676400"/>
            <a:ext cx="13716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b="0" dirty="0">
                <a:solidFill>
                  <a:schemeClr val="bg1"/>
                </a:solidFill>
                <a:latin typeface="Myriad Pro" panose="020B0503030403020204" pitchFamily="34" charset="0"/>
              </a:rPr>
              <a:t>PSR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3866070-E4A6-4941-8EB6-85575B908415}"/>
              </a:ext>
            </a:extLst>
          </p:cNvPr>
          <p:cNvSpPr txBox="1"/>
          <p:nvPr/>
        </p:nvSpPr>
        <p:spPr>
          <a:xfrm>
            <a:off x="5105400" y="3304545"/>
            <a:ext cx="13716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b="0" dirty="0">
                <a:solidFill>
                  <a:schemeClr val="bg1"/>
                </a:solidFill>
                <a:latin typeface="Myriad Pro" panose="020B0503030403020204" pitchFamily="34" charset="0"/>
              </a:rPr>
              <a:t>GESEL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3CF70869-F238-45D4-A2F3-0282981D2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393244"/>
              </p:ext>
            </p:extLst>
          </p:nvPr>
        </p:nvGraphicFramePr>
        <p:xfrm>
          <a:off x="6343234" y="1524000"/>
          <a:ext cx="5543966" cy="13710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7777">
                  <a:extLst>
                    <a:ext uri="{9D8B030D-6E8A-4147-A177-3AD203B41FA5}">
                      <a16:colId xmlns:a16="http://schemas.microsoft.com/office/drawing/2014/main" val="1015098126"/>
                    </a:ext>
                  </a:extLst>
                </a:gridCol>
                <a:gridCol w="1847777">
                  <a:extLst>
                    <a:ext uri="{9D8B030D-6E8A-4147-A177-3AD203B41FA5}">
                      <a16:colId xmlns:a16="http://schemas.microsoft.com/office/drawing/2014/main" val="1952080907"/>
                    </a:ext>
                  </a:extLst>
                </a:gridCol>
                <a:gridCol w="924206">
                  <a:extLst>
                    <a:ext uri="{9D8B030D-6E8A-4147-A177-3AD203B41FA5}">
                      <a16:colId xmlns:a16="http://schemas.microsoft.com/office/drawing/2014/main" val="2328725768"/>
                    </a:ext>
                  </a:extLst>
                </a:gridCol>
                <a:gridCol w="924206">
                  <a:extLst>
                    <a:ext uri="{9D8B030D-6E8A-4147-A177-3AD203B41FA5}">
                      <a16:colId xmlns:a16="http://schemas.microsoft.com/office/drawing/2014/main" val="1673028770"/>
                    </a:ext>
                  </a:extLst>
                </a:gridCol>
              </a:tblGrid>
              <a:tr h="195165">
                <a:tc grid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200" dirty="0">
                          <a:effectLst/>
                        </a:rPr>
                        <a:t>Características Principais</a:t>
                      </a:r>
                      <a:endParaRPr lang="pt-BR" sz="12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200">
                          <a:effectLst/>
                        </a:rPr>
                        <a:t>GESEL</a:t>
                      </a:r>
                      <a:endParaRPr lang="pt-BR" sz="12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200">
                          <a:effectLst/>
                        </a:rPr>
                        <a:t>PSR</a:t>
                      </a:r>
                      <a:endParaRPr lang="pt-BR" sz="12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6488090"/>
                  </a:ext>
                </a:extLst>
              </a:tr>
              <a:tr h="195989">
                <a:tc rowSpan="4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200" dirty="0">
                          <a:effectLst/>
                        </a:rPr>
                        <a:t>Reservatório Superior</a:t>
                      </a:r>
                      <a:endParaRPr lang="pt-BR" sz="12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200">
                          <a:effectLst/>
                        </a:rPr>
                        <a:t>NA máximo (m)</a:t>
                      </a:r>
                      <a:endParaRPr lang="pt-BR" sz="12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200">
                          <a:effectLst/>
                        </a:rPr>
                        <a:t>909,00</a:t>
                      </a:r>
                      <a:endParaRPr lang="pt-BR" sz="12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200">
                          <a:effectLst/>
                        </a:rPr>
                        <a:t>912,00</a:t>
                      </a:r>
                      <a:endParaRPr lang="pt-BR" sz="12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9101288"/>
                  </a:ext>
                </a:extLst>
              </a:tr>
              <a:tr h="19598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200" dirty="0">
                          <a:effectLst/>
                        </a:rPr>
                        <a:t>NA mínimo (m)</a:t>
                      </a:r>
                      <a:endParaRPr lang="pt-BR" sz="12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200">
                          <a:effectLst/>
                        </a:rPr>
                        <a:t>887,00</a:t>
                      </a:r>
                      <a:endParaRPr lang="pt-BR" sz="12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200">
                          <a:effectLst/>
                        </a:rPr>
                        <a:t>884,23</a:t>
                      </a:r>
                      <a:endParaRPr lang="pt-BR" sz="12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3644540"/>
                  </a:ext>
                </a:extLst>
              </a:tr>
              <a:tr h="19598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200" dirty="0">
                          <a:effectLst/>
                        </a:rPr>
                        <a:t>Volume útil (hm³)</a:t>
                      </a:r>
                      <a:endParaRPr lang="pt-BR" sz="12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200">
                          <a:effectLst/>
                        </a:rPr>
                        <a:t>519,0</a:t>
                      </a:r>
                      <a:endParaRPr lang="pt-BR" sz="12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200" dirty="0">
                          <a:effectLst/>
                        </a:rPr>
                        <a:t>623,2*</a:t>
                      </a:r>
                      <a:endParaRPr lang="pt-BR" sz="12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0248746"/>
                  </a:ext>
                </a:extLst>
              </a:tr>
              <a:tr h="19598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200" dirty="0">
                          <a:effectLst/>
                        </a:rPr>
                        <a:t>Altura da Barragem (m)</a:t>
                      </a:r>
                      <a:endParaRPr lang="pt-BR" sz="12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200" dirty="0">
                          <a:effectLst/>
                        </a:rPr>
                        <a:t>60,0</a:t>
                      </a:r>
                      <a:endParaRPr lang="pt-BR" sz="12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200">
                          <a:effectLst/>
                        </a:rPr>
                        <a:t>74,6</a:t>
                      </a:r>
                      <a:endParaRPr lang="pt-BR" sz="12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7630358"/>
                  </a:ext>
                </a:extLst>
              </a:tr>
              <a:tr h="195989">
                <a:tc row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200">
                          <a:effectLst/>
                        </a:rPr>
                        <a:t>Reservatório Inferior</a:t>
                      </a:r>
                      <a:endParaRPr lang="pt-BR" sz="12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200">
                          <a:effectLst/>
                        </a:rPr>
                        <a:t>NA máximo (m)</a:t>
                      </a:r>
                      <a:endParaRPr lang="pt-BR" sz="12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200" dirty="0">
                          <a:effectLst/>
                        </a:rPr>
                        <a:t>655,00</a:t>
                      </a:r>
                      <a:endParaRPr lang="pt-BR" sz="12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200" dirty="0">
                          <a:effectLst/>
                        </a:rPr>
                        <a:t>647,00**</a:t>
                      </a:r>
                      <a:endParaRPr lang="pt-BR" sz="12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077686"/>
                  </a:ext>
                </a:extLst>
              </a:tr>
              <a:tr h="19598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200">
                          <a:effectLst/>
                        </a:rPr>
                        <a:t>NA mínimo (m)</a:t>
                      </a:r>
                      <a:endParaRPr lang="pt-BR" sz="12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200" dirty="0">
                          <a:effectLst/>
                        </a:rPr>
                        <a:t>630,00</a:t>
                      </a:r>
                      <a:endParaRPr lang="pt-BR" sz="12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907984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51FFD7E3-8A60-4A1D-AF94-17ED08E607D6}"/>
              </a:ext>
            </a:extLst>
          </p:cNvPr>
          <p:cNvSpPr txBox="1"/>
          <p:nvPr/>
        </p:nvSpPr>
        <p:spPr>
          <a:xfrm>
            <a:off x="6313660" y="2861534"/>
            <a:ext cx="5543966" cy="27892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l">
              <a:lnSpc>
                <a:spcPts val="1500"/>
              </a:lnSpc>
              <a:spcBef>
                <a:spcPts val="750"/>
              </a:spcBef>
              <a:spcAft>
                <a:spcPts val="600"/>
              </a:spcAft>
            </a:pPr>
            <a:r>
              <a:rPr lang="pt-BR" sz="1200" b="0" dirty="0">
                <a:solidFill>
                  <a:schemeClr val="tx1"/>
                </a:solidFill>
                <a:effectLst/>
                <a:latin typeface="Myriad Pro" panose="020B0503030403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80% do volume total; **considerado como valor médio</a:t>
            </a:r>
            <a:endParaRPr lang="pt-BR" sz="1800" b="0" dirty="0">
              <a:solidFill>
                <a:schemeClr val="tx1"/>
              </a:solidFill>
              <a:effectLst/>
              <a:latin typeface="Minion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95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5802-19F9-4A80-AFAE-C4041EBA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398"/>
            <a:ext cx="11353800" cy="55880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dirty="0"/>
              <a:t>Sistema Light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B5CA7-A2D1-43F5-BF33-464634BE8E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59634" y="6553201"/>
            <a:ext cx="706967" cy="284163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6444DCD-DD8C-49E0-BC11-9AAD323B4E7F}" type="slidenum">
              <a:rPr lang="pt-BR" noProof="0" smtClean="0"/>
              <a:pPr>
                <a:spcAft>
                  <a:spcPts val="600"/>
                </a:spcAft>
                <a:defRPr/>
              </a:pPr>
              <a:t>36</a:t>
            </a:fld>
            <a:endParaRPr lang="pt-BR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29E3687-7C52-43FC-980C-B6BF3AE07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/>
          <a:p>
            <a:r>
              <a:rPr lang="pt-BR" dirty="0"/>
              <a:t>Melhorias implementadas para alternativa de UHR na região do By-pass da Light entre os reservatórios de Vigário e Ponte Coberta</a:t>
            </a:r>
          </a:p>
          <a:p>
            <a:pPr lvl="1" indent="-217488"/>
            <a:r>
              <a:rPr lang="pt-BR" sz="2000" dirty="0"/>
              <a:t>Soluções de arranjo de UHR em que dois reservatórios existentes são conectados;</a:t>
            </a:r>
          </a:p>
          <a:p>
            <a:pPr lvl="1" indent="-217488"/>
            <a:r>
              <a:rPr lang="pt-BR" sz="2000" dirty="0"/>
              <a:t>Representação dos reservatórios existentes no ambiente do HERA para permitir a sua identificação e a conexão entre eles.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6DF4800-6049-484C-ABBF-C8486B888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3" t="9801" r="8205" b="12023"/>
          <a:stretch/>
        </p:blipFill>
        <p:spPr bwMode="auto">
          <a:xfrm>
            <a:off x="5562600" y="3109876"/>
            <a:ext cx="5334000" cy="32554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6547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5802-19F9-4A80-AFAE-C4041EBA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398"/>
            <a:ext cx="11353800" cy="55880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dirty="0"/>
              <a:t>Sistema Light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B5CA7-A2D1-43F5-BF33-464634BE8E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59634" y="6553201"/>
            <a:ext cx="706967" cy="284163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6444DCD-DD8C-49E0-BC11-9AAD323B4E7F}" type="slidenum">
              <a:rPr lang="pt-BR" noProof="0" smtClean="0"/>
              <a:pPr>
                <a:spcAft>
                  <a:spcPts val="600"/>
                </a:spcAft>
                <a:defRPr/>
              </a:pPr>
              <a:t>37</a:t>
            </a:fld>
            <a:endParaRPr lang="pt-BR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29E3687-7C52-43FC-980C-B6BF3AE07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/>
          <a:p>
            <a:r>
              <a:rPr lang="pt-BR" dirty="0"/>
              <a:t>Melhorias implementadas para alternativa de UHR na região By-pass da Light entre os reservatórios de Vigário e Ponte Coberta</a:t>
            </a:r>
          </a:p>
          <a:p>
            <a:pPr lvl="1" indent="-217488"/>
            <a:r>
              <a:rPr lang="pt-BR" sz="2000" dirty="0"/>
              <a:t>Possibilidade da entrada de dados básicos (curva cota x área x volume) para definição dos níveis d’água mínimos dos reservatórios a partir do volume de armazenamento requerido.</a:t>
            </a:r>
          </a:p>
          <a:p>
            <a:pPr lvl="1"/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Criação de restrições espaciais para se obter traçado equivalente ao do by-pass e permitir comparações</a:t>
            </a:r>
            <a:r>
              <a:rPr lang="pt-BR" sz="2000" dirty="0"/>
              <a:t>.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Imagem 4" descr="Tela de computador&#10;&#10;Descrição gerada automaticamente">
            <a:extLst>
              <a:ext uri="{FF2B5EF4-FFF2-40B4-BE49-F238E27FC236}">
                <a16:creationId xmlns:a16="http://schemas.microsoft.com/office/drawing/2014/main" id="{A3ED1979-0DF5-4E74-A9AE-CBD174998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74" t="12535" r="16538" b="9287"/>
          <a:stretch/>
        </p:blipFill>
        <p:spPr bwMode="auto">
          <a:xfrm>
            <a:off x="2819400" y="3429000"/>
            <a:ext cx="3853671" cy="2438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286DF5B-E29C-4CB8-9E12-3A298363F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20" t="11810" r="13058" b="8601"/>
          <a:stretch/>
        </p:blipFill>
        <p:spPr bwMode="auto">
          <a:xfrm>
            <a:off x="6858944" y="3429000"/>
            <a:ext cx="4859907" cy="2971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54191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5802-19F9-4A80-AFAE-C4041EBA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398"/>
            <a:ext cx="11353800" cy="55880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Tapajós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B5CA7-A2D1-43F5-BF33-464634BE8E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59634" y="6553201"/>
            <a:ext cx="706967" cy="284163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6444DCD-DD8C-49E0-BC11-9AAD323B4E7F}" type="slidenum">
              <a:rPr lang="pt-BR" noProof="0" smtClean="0"/>
              <a:pPr>
                <a:spcAft>
                  <a:spcPts val="600"/>
                </a:spcAft>
                <a:defRPr/>
              </a:pPr>
              <a:t>38</a:t>
            </a:fld>
            <a:endParaRPr lang="pt-BR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29E3687-7C52-43FC-980C-B6BF3AE07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/>
          <a:p>
            <a:r>
              <a:rPr lang="pt-BR" dirty="0"/>
              <a:t>Aplicação de filtros para seleção de sítios para implantação de UHR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DEE86C1-E291-4887-8955-466206900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36" t="30502" r="31419" b="20473"/>
          <a:stretch/>
        </p:blipFill>
        <p:spPr>
          <a:xfrm>
            <a:off x="4889241" y="1604865"/>
            <a:ext cx="6484775" cy="487991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F7BA6EA-DC4E-45C1-8C90-3F4C9D2BD548}"/>
              </a:ext>
            </a:extLst>
          </p:cNvPr>
          <p:cNvSpPr txBox="1"/>
          <p:nvPr/>
        </p:nvSpPr>
        <p:spPr>
          <a:xfrm>
            <a:off x="762000" y="1651265"/>
            <a:ext cx="3962400" cy="255454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l"/>
            <a:endParaRPr lang="pt-BR" sz="2000" b="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  <a:p>
            <a:pPr algn="l"/>
            <a:r>
              <a:rPr lang="pt-B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H = 200 m</a:t>
            </a:r>
          </a:p>
          <a:p>
            <a:pPr algn="l"/>
            <a:r>
              <a:rPr lang="pt-B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L= 3.000 m </a:t>
            </a:r>
          </a:p>
          <a:p>
            <a:pPr algn="l"/>
            <a:endParaRPr lang="pt-BR" sz="2000" b="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  <a:p>
            <a:pPr algn="l"/>
            <a:r>
              <a:rPr lang="pt-B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H/L = 0,06 </a:t>
            </a:r>
          </a:p>
          <a:p>
            <a:pPr algn="l"/>
            <a:endParaRPr lang="pt-BR" sz="2000" b="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relação menor que a usual (0,10)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pt-B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falta de vocação da bacia</a:t>
            </a:r>
          </a:p>
        </p:txBody>
      </p:sp>
    </p:spTree>
    <p:extLst>
      <p:ext uri="{BB962C8B-B14F-4D97-AF65-F5344CB8AC3E}">
        <p14:creationId xmlns:p14="http://schemas.microsoft.com/office/powerpoint/2010/main" val="3765102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5802-19F9-4A80-AFAE-C4041EBA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398"/>
            <a:ext cx="11353800" cy="55880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Tapajós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B5CA7-A2D1-43F5-BF33-464634BE8E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59634" y="6553201"/>
            <a:ext cx="706967" cy="284163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6444DCD-DD8C-49E0-BC11-9AAD323B4E7F}" type="slidenum">
              <a:rPr lang="pt-BR" noProof="0" smtClean="0"/>
              <a:pPr>
                <a:spcAft>
                  <a:spcPts val="600"/>
                </a:spcAft>
                <a:defRPr/>
              </a:pPr>
              <a:t>39</a:t>
            </a:fld>
            <a:endParaRPr lang="pt-BR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29E3687-7C52-43FC-980C-B6BF3AE07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/>
          <a:p>
            <a:r>
              <a:rPr lang="pt-BR" dirty="0"/>
              <a:t>Seleção de alternativa de UHR em ciclo fechado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61A87B-A530-4027-80D3-C451D985D1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10" t="32789" r="50049" b="29076"/>
          <a:stretch/>
        </p:blipFill>
        <p:spPr>
          <a:xfrm>
            <a:off x="2340430" y="1657739"/>
            <a:ext cx="3629608" cy="44133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AFB8F09-26EE-4D38-9FEC-C7BC6E2C1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53" t="32845" r="32045" b="29076"/>
          <a:stretch/>
        </p:blipFill>
        <p:spPr>
          <a:xfrm>
            <a:off x="6096000" y="1676400"/>
            <a:ext cx="3642049" cy="440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77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1. Introdução</a:t>
            </a:r>
          </a:p>
          <a:p>
            <a:pPr marL="63500" indent="0">
              <a:buNone/>
            </a:pPr>
            <a:r>
              <a:rPr lang="pt-BR" dirty="0"/>
              <a:t>2. Pesquisa bibliográfica e documental</a:t>
            </a:r>
          </a:p>
          <a:p>
            <a:pPr marL="63500" indent="0">
              <a:buNone/>
            </a:pPr>
            <a:r>
              <a:rPr lang="pt-BR" dirty="0"/>
              <a:t>3. Metodologia</a:t>
            </a:r>
          </a:p>
          <a:p>
            <a:pPr marL="63500" indent="0">
              <a:buNone/>
            </a:pPr>
            <a:r>
              <a:rPr lang="pt-BR" dirty="0"/>
              <a:t>4. Modelo computacional</a:t>
            </a:r>
          </a:p>
          <a:p>
            <a:pPr marL="63500" indent="0">
              <a:buNone/>
            </a:pPr>
            <a:r>
              <a:rPr lang="pt-BR" dirty="0"/>
              <a:t>5. Estudos de caso</a:t>
            </a:r>
          </a:p>
          <a:p>
            <a:pPr marL="63500" indent="0">
              <a:buNone/>
            </a:pPr>
            <a:r>
              <a:rPr lang="pt-BR" dirty="0"/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2630606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5802-19F9-4A80-AFAE-C4041EBA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398"/>
            <a:ext cx="11353800" cy="55880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Tapajós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B5CA7-A2D1-43F5-BF33-464634BE8E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59634" y="6553201"/>
            <a:ext cx="706967" cy="284163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6444DCD-DD8C-49E0-BC11-9AAD323B4E7F}" type="slidenum">
              <a:rPr lang="pt-BR" noProof="0" smtClean="0"/>
              <a:pPr>
                <a:spcAft>
                  <a:spcPts val="600"/>
                </a:spcAft>
                <a:defRPr/>
              </a:pPr>
              <a:t>40</a:t>
            </a:fld>
            <a:endParaRPr lang="pt-BR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29E3687-7C52-43FC-980C-B6BF3AE07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/>
          <a:p>
            <a:r>
              <a:rPr lang="pt-BR" dirty="0"/>
              <a:t>Alternativas de UHR em ciclo fechado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11564AA-7028-4B0F-B666-AF3AF3EC7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81" t="30255" r="50588" b="40394"/>
          <a:stretch/>
        </p:blipFill>
        <p:spPr>
          <a:xfrm>
            <a:off x="8001000" y="228660"/>
            <a:ext cx="2992993" cy="2935801"/>
          </a:xfrm>
          <a:prstGeom prst="rect">
            <a:avLst/>
          </a:prstGeom>
        </p:spPr>
      </p:pic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C12EFEFD-B5EE-41E6-98D5-DF4F22AE0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593933"/>
              </p:ext>
            </p:extLst>
          </p:nvPr>
        </p:nvGraphicFramePr>
        <p:xfrm>
          <a:off x="762000" y="1828800"/>
          <a:ext cx="5790682" cy="34719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9890">
                  <a:extLst>
                    <a:ext uri="{9D8B030D-6E8A-4147-A177-3AD203B41FA5}">
                      <a16:colId xmlns:a16="http://schemas.microsoft.com/office/drawing/2014/main" val="862254428"/>
                    </a:ext>
                  </a:extLst>
                </a:gridCol>
                <a:gridCol w="1854392">
                  <a:extLst>
                    <a:ext uri="{9D8B030D-6E8A-4147-A177-3AD203B41FA5}">
                      <a16:colId xmlns:a16="http://schemas.microsoft.com/office/drawing/2014/main" val="1939323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61445774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Item de Custo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Valores (USD milhões)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1944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P = 1 GW e </a:t>
                      </a:r>
                      <a:r>
                        <a:rPr lang="pt-BR" sz="1400" dirty="0" err="1">
                          <a:effectLst/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pt-BR" sz="1400" dirty="0" err="1">
                          <a:effectLst/>
                        </a:rPr>
                        <a:t>t</a:t>
                      </a:r>
                      <a:r>
                        <a:rPr lang="pt-BR" sz="1400" dirty="0">
                          <a:effectLst/>
                        </a:rPr>
                        <a:t> = 4h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P = 1 GW e </a:t>
                      </a:r>
                      <a:r>
                        <a:rPr lang="pt-BR" sz="1400" dirty="0" err="1">
                          <a:effectLst/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pt-BR" sz="1400" dirty="0" err="1">
                          <a:effectLst/>
                        </a:rPr>
                        <a:t>t</a:t>
                      </a:r>
                      <a:r>
                        <a:rPr lang="pt-BR" sz="1400" dirty="0">
                          <a:effectLst/>
                        </a:rPr>
                        <a:t> = 8h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3420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Reservatório Superior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48,51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>
                          <a:effectLst/>
                        </a:rPr>
                        <a:t>66,58</a:t>
                      </a:r>
                      <a:endParaRPr lang="pt-BR" sz="14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6463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Reservatório Inferior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13,50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>
                          <a:effectLst/>
                        </a:rPr>
                        <a:t>21,61</a:t>
                      </a:r>
                      <a:endParaRPr lang="pt-BR" sz="14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1703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>
                          <a:effectLst/>
                        </a:rPr>
                        <a:t>Circuito Hidráulico</a:t>
                      </a:r>
                      <a:endParaRPr lang="pt-BR" sz="14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64,30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>
                          <a:effectLst/>
                        </a:rPr>
                        <a:t>63,92</a:t>
                      </a:r>
                      <a:endParaRPr lang="pt-BR" sz="14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74476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Casa de Força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8,30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>
                          <a:effectLst/>
                        </a:rPr>
                        <a:t>8,29</a:t>
                      </a:r>
                      <a:endParaRPr lang="pt-BR" sz="14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93077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>
                          <a:effectLst/>
                        </a:rPr>
                        <a:t>Equipamentos</a:t>
                      </a:r>
                      <a:endParaRPr lang="pt-BR" sz="14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359,20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359,13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73817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>
                          <a:effectLst/>
                        </a:rPr>
                        <a:t>Conexão à Rede</a:t>
                      </a:r>
                      <a:endParaRPr lang="pt-BR" sz="14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70,53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70,56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35669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>
                          <a:effectLst/>
                        </a:rPr>
                        <a:t>Acessos</a:t>
                      </a:r>
                      <a:endParaRPr lang="pt-BR" sz="14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4,50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4,52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433942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>
                          <a:effectLst/>
                        </a:rPr>
                        <a:t>Socioambiental</a:t>
                      </a:r>
                      <a:endParaRPr lang="pt-BR" sz="14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56,88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59,46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68066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>
                          <a:effectLst/>
                        </a:rPr>
                        <a:t>Outros (40%)</a:t>
                      </a:r>
                      <a:endParaRPr lang="pt-BR" sz="14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250,29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261,63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65302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>
                          <a:effectLst/>
                        </a:rPr>
                        <a:t>Custo Total</a:t>
                      </a:r>
                      <a:endParaRPr lang="pt-BR" sz="14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876,00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pt-BR" sz="1400" dirty="0">
                          <a:effectLst/>
                        </a:rPr>
                        <a:t>915,71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91391327"/>
                  </a:ext>
                </a:extLst>
              </a:tr>
            </a:tbl>
          </a:graphicData>
        </a:graphic>
      </p:graphicFrame>
      <p:pic>
        <p:nvPicPr>
          <p:cNvPr id="16" name="Imagem 15">
            <a:extLst>
              <a:ext uri="{FF2B5EF4-FFF2-40B4-BE49-F238E27FC236}">
                <a16:creationId xmlns:a16="http://schemas.microsoft.com/office/drawing/2014/main" id="{B6FBAC80-08FF-40E0-B313-395F48AA4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31" t="30128" r="32004" b="40235"/>
          <a:stretch/>
        </p:blipFill>
        <p:spPr>
          <a:xfrm>
            <a:off x="7791126" y="3255165"/>
            <a:ext cx="3394079" cy="313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40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5802-19F9-4A80-AFAE-C4041EBA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398"/>
            <a:ext cx="11353800" cy="55880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Tapajós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B5CA7-A2D1-43F5-BF33-464634BE8E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59634" y="6553201"/>
            <a:ext cx="706967" cy="284163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6444DCD-DD8C-49E0-BC11-9AAD323B4E7F}" type="slidenum">
              <a:rPr lang="pt-BR" noProof="0" smtClean="0"/>
              <a:pPr>
                <a:spcAft>
                  <a:spcPts val="600"/>
                </a:spcAft>
                <a:defRPr/>
              </a:pPr>
              <a:t>41</a:t>
            </a:fld>
            <a:endParaRPr lang="pt-BR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29E3687-7C52-43FC-980C-B6BF3AE07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/>
          <a:p>
            <a:r>
              <a:rPr lang="pt-BR" dirty="0"/>
              <a:t>Seleção de alternativas de UHR em reservatórios existentes: rio Teles Pires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BA72E9B-2292-4363-BE4D-2D9766D34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7" t="11779" r="3035" b="14042"/>
          <a:stretch/>
        </p:blipFill>
        <p:spPr bwMode="auto">
          <a:xfrm>
            <a:off x="744363" y="1600200"/>
            <a:ext cx="6686113" cy="3505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F3F4AA5-6CA1-43CF-8F5B-B10E3AFD23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12" t="16703" r="27745" b="10950"/>
          <a:stretch/>
        </p:blipFill>
        <p:spPr bwMode="auto">
          <a:xfrm>
            <a:off x="7596673" y="2480794"/>
            <a:ext cx="4138127" cy="39122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8F6F513-BB6C-49EF-A7AA-EC10348A90CB}"/>
              </a:ext>
            </a:extLst>
          </p:cNvPr>
          <p:cNvSpPr txBox="1"/>
          <p:nvPr/>
        </p:nvSpPr>
        <p:spPr>
          <a:xfrm>
            <a:off x="744362" y="5240694"/>
            <a:ext cx="260843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tx1"/>
                </a:solidFill>
                <a:latin typeface="Myriad Pro" panose="020B0503030403020204" pitchFamily="34" charset="0"/>
              </a:rPr>
              <a:t>São Manuel </a:t>
            </a:r>
            <a:r>
              <a:rPr lang="pt-BR" sz="1800" b="0" dirty="0">
                <a:solidFill>
                  <a:schemeClr val="tx1"/>
                </a:solidFill>
                <a:latin typeface="Myriad Pro" panose="020B0503030403020204" pitchFamily="34" charset="0"/>
              </a:rPr>
              <a:t>e Teles Pires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671C5E6-5113-4562-BA45-62B6557D3617}"/>
              </a:ext>
            </a:extLst>
          </p:cNvPr>
          <p:cNvSpPr txBox="1"/>
          <p:nvPr/>
        </p:nvSpPr>
        <p:spPr>
          <a:xfrm>
            <a:off x="7596673" y="1996368"/>
            <a:ext cx="260843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tx1"/>
                </a:solidFill>
                <a:latin typeface="Myriad Pro" panose="020B0503030403020204" pitchFamily="34" charset="0"/>
              </a:rPr>
              <a:t>Colíder</a:t>
            </a:r>
            <a:r>
              <a:rPr lang="pt-BR" sz="1800" b="0" dirty="0">
                <a:solidFill>
                  <a:schemeClr val="tx1"/>
                </a:solidFill>
                <a:latin typeface="Myriad Pro" panose="020B0503030403020204" pitchFamily="34" charset="0"/>
              </a:rPr>
              <a:t> e Sinop</a:t>
            </a:r>
          </a:p>
        </p:txBody>
      </p:sp>
    </p:spTree>
    <p:extLst>
      <p:ext uri="{BB962C8B-B14F-4D97-AF65-F5344CB8AC3E}">
        <p14:creationId xmlns:p14="http://schemas.microsoft.com/office/powerpoint/2010/main" val="463875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5802-19F9-4A80-AFAE-C4041EBA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398"/>
            <a:ext cx="11353800" cy="55880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Tapajós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B5CA7-A2D1-43F5-BF33-464634BE8E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59634" y="6553201"/>
            <a:ext cx="706967" cy="284163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6444DCD-DD8C-49E0-BC11-9AAD323B4E7F}" type="slidenum">
              <a:rPr lang="pt-BR" noProof="0" smtClean="0"/>
              <a:pPr>
                <a:spcAft>
                  <a:spcPts val="600"/>
                </a:spcAft>
                <a:defRPr/>
              </a:pPr>
              <a:t>42</a:t>
            </a:fld>
            <a:endParaRPr lang="pt-BR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29E3687-7C52-43FC-980C-B6BF3AE07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/>
          <a:p>
            <a:r>
              <a:rPr lang="pt-BR" dirty="0"/>
              <a:t>Alternativa de UHR em reservatórios existentes: rio Teles Pires</a:t>
            </a:r>
            <a:endParaRPr lang="pt-BR" sz="2400" dirty="0">
              <a:effectLst/>
              <a:latin typeface="Minion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8F6F513-BB6C-49EF-A7AA-EC10348A90CB}"/>
              </a:ext>
            </a:extLst>
          </p:cNvPr>
          <p:cNvSpPr txBox="1"/>
          <p:nvPr/>
        </p:nvSpPr>
        <p:spPr>
          <a:xfrm>
            <a:off x="696666" y="4780572"/>
            <a:ext cx="260843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dirty="0">
                <a:solidFill>
                  <a:schemeClr val="tx1"/>
                </a:solidFill>
                <a:latin typeface="Myriad Pro" panose="020B0503030403020204" pitchFamily="34" charset="0"/>
              </a:rPr>
              <a:t>São Manuel</a:t>
            </a:r>
            <a:endParaRPr lang="pt-BR" sz="1800" b="0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671C5E6-5113-4562-BA45-62B6557D3617}"/>
              </a:ext>
            </a:extLst>
          </p:cNvPr>
          <p:cNvSpPr txBox="1"/>
          <p:nvPr/>
        </p:nvSpPr>
        <p:spPr>
          <a:xfrm>
            <a:off x="9202563" y="4810417"/>
            <a:ext cx="260843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pt-BR" sz="1800" dirty="0">
                <a:solidFill>
                  <a:schemeClr val="tx1"/>
                </a:solidFill>
                <a:latin typeface="Myriad Pro" panose="020B0503030403020204" pitchFamily="34" charset="0"/>
              </a:rPr>
              <a:t>Colíder</a:t>
            </a:r>
            <a:endParaRPr lang="pt-BR" sz="1800" b="0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4D24839-6184-40D3-9C72-C7DF6A34D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49" t="44177" r="36784" b="10745"/>
          <a:stretch/>
        </p:blipFill>
        <p:spPr bwMode="auto">
          <a:xfrm>
            <a:off x="744362" y="1676400"/>
            <a:ext cx="5123038" cy="3058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7CA27F6-356A-40FB-84B3-F5614A0AD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95" t="10591" r="26393" b="26316"/>
          <a:stretch/>
        </p:blipFill>
        <p:spPr bwMode="auto">
          <a:xfrm>
            <a:off x="6746080" y="1676400"/>
            <a:ext cx="5064920" cy="31041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8E362BB0-0767-44B5-A2AF-D6FFFC466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613345"/>
              </p:ext>
            </p:extLst>
          </p:nvPr>
        </p:nvGraphicFramePr>
        <p:xfrm>
          <a:off x="3267781" y="4863964"/>
          <a:ext cx="5580238" cy="15262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3639">
                  <a:extLst>
                    <a:ext uri="{9D8B030D-6E8A-4147-A177-3AD203B41FA5}">
                      <a16:colId xmlns:a16="http://schemas.microsoft.com/office/drawing/2014/main" val="2990405502"/>
                    </a:ext>
                  </a:extLst>
                </a:gridCol>
                <a:gridCol w="1099425">
                  <a:extLst>
                    <a:ext uri="{9D8B030D-6E8A-4147-A177-3AD203B41FA5}">
                      <a16:colId xmlns:a16="http://schemas.microsoft.com/office/drawing/2014/main" val="248606938"/>
                    </a:ext>
                  </a:extLst>
                </a:gridCol>
                <a:gridCol w="1156360">
                  <a:extLst>
                    <a:ext uri="{9D8B030D-6E8A-4147-A177-3AD203B41FA5}">
                      <a16:colId xmlns:a16="http://schemas.microsoft.com/office/drawing/2014/main" val="258684004"/>
                    </a:ext>
                  </a:extLst>
                </a:gridCol>
                <a:gridCol w="1156360">
                  <a:extLst>
                    <a:ext uri="{9D8B030D-6E8A-4147-A177-3AD203B41FA5}">
                      <a16:colId xmlns:a16="http://schemas.microsoft.com/office/drawing/2014/main" val="3529569378"/>
                    </a:ext>
                  </a:extLst>
                </a:gridCol>
                <a:gridCol w="1044454">
                  <a:extLst>
                    <a:ext uri="{9D8B030D-6E8A-4147-A177-3AD203B41FA5}">
                      <a16:colId xmlns:a16="http://schemas.microsoft.com/office/drawing/2014/main" val="2680771282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400">
                          <a:effectLst/>
                        </a:rPr>
                        <a:t>Item de Custo</a:t>
                      </a:r>
                      <a:endParaRPr lang="pt-BR" sz="14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400" dirty="0">
                          <a:effectLst/>
                        </a:rPr>
                        <a:t>Valores (USD milhões)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1277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400" dirty="0">
                          <a:effectLst/>
                        </a:rPr>
                        <a:t>UHE São Manuel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400" dirty="0">
                          <a:effectLst/>
                        </a:rPr>
                        <a:t>UHE Colíder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688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400" dirty="0">
                          <a:effectLst/>
                        </a:rPr>
                        <a:t>P = 1 GW 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400" dirty="0" err="1">
                          <a:effectLst/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pt-BR" sz="1400" dirty="0" err="1">
                          <a:effectLst/>
                        </a:rPr>
                        <a:t>t</a:t>
                      </a:r>
                      <a:r>
                        <a:rPr lang="pt-BR" sz="1400" dirty="0">
                          <a:effectLst/>
                        </a:rPr>
                        <a:t> = 4h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400" dirty="0">
                          <a:effectLst/>
                        </a:rPr>
                        <a:t>P = 1 GW 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400" dirty="0" err="1">
                          <a:effectLst/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pt-BR" sz="1400" dirty="0" err="1">
                          <a:effectLst/>
                        </a:rPr>
                        <a:t>t</a:t>
                      </a:r>
                      <a:r>
                        <a:rPr lang="pt-BR" sz="1400" dirty="0">
                          <a:effectLst/>
                        </a:rPr>
                        <a:t> = 8h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400" dirty="0">
                          <a:effectLst/>
                        </a:rPr>
                        <a:t>P = 1 GW 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400" dirty="0" err="1">
                          <a:effectLst/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pt-BR" sz="1400" dirty="0" err="1">
                          <a:effectLst/>
                        </a:rPr>
                        <a:t>t</a:t>
                      </a:r>
                      <a:r>
                        <a:rPr lang="pt-BR" sz="1400" dirty="0">
                          <a:effectLst/>
                        </a:rPr>
                        <a:t> = 4h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400" dirty="0">
                          <a:effectLst/>
                        </a:rPr>
                        <a:t>P = 1 GW 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400" dirty="0" err="1">
                          <a:effectLst/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pt-BR" sz="1400" dirty="0" err="1">
                          <a:effectLst/>
                        </a:rPr>
                        <a:t>t</a:t>
                      </a:r>
                      <a:r>
                        <a:rPr lang="pt-BR" sz="1400" dirty="0">
                          <a:effectLst/>
                        </a:rPr>
                        <a:t> = 8h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9451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400">
                          <a:effectLst/>
                        </a:rPr>
                        <a:t>Custo Total</a:t>
                      </a:r>
                      <a:endParaRPr lang="pt-BR" sz="14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400">
                          <a:effectLst/>
                        </a:rPr>
                        <a:t>853,63</a:t>
                      </a:r>
                      <a:endParaRPr lang="pt-BR" sz="14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400">
                          <a:effectLst/>
                        </a:rPr>
                        <a:t>939,25</a:t>
                      </a:r>
                      <a:endParaRPr lang="pt-BR" sz="14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400">
                          <a:effectLst/>
                        </a:rPr>
                        <a:t>823,75</a:t>
                      </a:r>
                      <a:endParaRPr lang="pt-BR" sz="140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pt-BR" sz="1400" dirty="0">
                          <a:effectLst/>
                        </a:rPr>
                        <a:t>854,88</a:t>
                      </a:r>
                      <a:endParaRPr lang="pt-BR" sz="1400" dirty="0">
                        <a:effectLst/>
                        <a:latin typeface="Minion" panose="020B060402020202020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56168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3782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5802-19F9-4A80-AFAE-C4041EBA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398"/>
            <a:ext cx="11353800" cy="55880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Tapajós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B5CA7-A2D1-43F5-BF33-464634BE8E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59634" y="6553201"/>
            <a:ext cx="706967" cy="284163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6444DCD-DD8C-49E0-BC11-9AAD323B4E7F}" type="slidenum">
              <a:rPr lang="pt-BR" noProof="0" smtClean="0"/>
              <a:pPr>
                <a:spcAft>
                  <a:spcPts val="600"/>
                </a:spcAft>
                <a:defRPr/>
              </a:pPr>
              <a:t>43</a:t>
            </a:fld>
            <a:endParaRPr lang="pt-BR" noProof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29E3687-7C52-43FC-980C-B6BF3AE07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/>
          <a:p>
            <a:r>
              <a:rPr lang="pt-BR" dirty="0"/>
              <a:t>Alternativa de UHR em reservatórios existentes: UHE São Manuel</a:t>
            </a:r>
            <a:endParaRPr lang="pt-BR" sz="2400" dirty="0">
              <a:effectLst/>
              <a:latin typeface="Minion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8F6F513-BB6C-49EF-A7AA-EC10348A90CB}"/>
              </a:ext>
            </a:extLst>
          </p:cNvPr>
          <p:cNvSpPr txBox="1"/>
          <p:nvPr/>
        </p:nvSpPr>
        <p:spPr>
          <a:xfrm>
            <a:off x="9769667" y="3725554"/>
            <a:ext cx="1999345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dirty="0" err="1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  <a:r>
              <a:rPr lang="pt-BR" sz="1800" dirty="0" err="1">
                <a:solidFill>
                  <a:schemeClr val="tx1"/>
                </a:solidFill>
                <a:latin typeface="Myriad Pro" panose="020B0503030403020204" pitchFamily="34" charset="0"/>
              </a:rPr>
              <a:t>t</a:t>
            </a:r>
            <a:r>
              <a:rPr lang="pt-BR" sz="1800" dirty="0">
                <a:solidFill>
                  <a:schemeClr val="tx1"/>
                </a:solidFill>
                <a:latin typeface="Myriad Pro" panose="020B0503030403020204" pitchFamily="34" charset="0"/>
              </a:rPr>
              <a:t> = 24h</a:t>
            </a:r>
          </a:p>
          <a:p>
            <a:pPr algn="l"/>
            <a:r>
              <a:rPr lang="pt-BR" sz="1800" dirty="0">
                <a:solidFill>
                  <a:schemeClr val="tx1"/>
                </a:solidFill>
                <a:latin typeface="Myriad Pro" panose="020B0503030403020204" pitchFamily="34" charset="0"/>
              </a:rPr>
              <a:t>USD 1.132 / kW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14E8471-89DE-461D-9DD6-2C225A1A9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41" t="26702" r="20568" b="26184"/>
          <a:stretch/>
        </p:blipFill>
        <p:spPr bwMode="auto">
          <a:xfrm>
            <a:off x="831850" y="1708096"/>
            <a:ext cx="4735022" cy="20988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DB11F7C-C4F9-4283-9E55-8310066A6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2" t="25417" r="20424" b="26331"/>
          <a:stretch/>
        </p:blipFill>
        <p:spPr bwMode="auto">
          <a:xfrm>
            <a:off x="831850" y="4333875"/>
            <a:ext cx="4755059" cy="2143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686E558-F0FC-461B-A967-24B04FF8C3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80" t="23877" r="2753" b="22978"/>
          <a:stretch/>
        </p:blipFill>
        <p:spPr bwMode="auto">
          <a:xfrm>
            <a:off x="6790019" y="2732429"/>
            <a:ext cx="2976072" cy="15697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290987A-28EB-477B-864B-009C525FF1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907" t="14378" r="3490" b="22465"/>
          <a:stretch/>
        </p:blipFill>
        <p:spPr bwMode="auto">
          <a:xfrm>
            <a:off x="8489229" y="4489709"/>
            <a:ext cx="2987900" cy="19088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D3C77C6A-526F-4505-BA6F-3FF67C6A2A93}"/>
              </a:ext>
            </a:extLst>
          </p:cNvPr>
          <p:cNvSpPr/>
          <p:nvPr/>
        </p:nvSpPr>
        <p:spPr bwMode="auto">
          <a:xfrm>
            <a:off x="2942679" y="3844780"/>
            <a:ext cx="533400" cy="447676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 dirty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C527F1AF-FF27-4903-9D44-981C685B992B}"/>
              </a:ext>
            </a:extLst>
          </p:cNvPr>
          <p:cNvSpPr/>
          <p:nvPr/>
        </p:nvSpPr>
        <p:spPr bwMode="auto">
          <a:xfrm rot="16200000">
            <a:off x="5660478" y="5181599"/>
            <a:ext cx="533400" cy="447676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 dirty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32D8F52-26B7-4321-B399-33575EF93CDF}"/>
              </a:ext>
            </a:extLst>
          </p:cNvPr>
          <p:cNvSpPr txBox="1"/>
          <p:nvPr/>
        </p:nvSpPr>
        <p:spPr>
          <a:xfrm>
            <a:off x="6450974" y="5791791"/>
            <a:ext cx="1999345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pt-BR" sz="1800" dirty="0" err="1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  <a:r>
              <a:rPr lang="pt-BR" sz="1800" dirty="0" err="1">
                <a:solidFill>
                  <a:schemeClr val="tx1"/>
                </a:solidFill>
                <a:latin typeface="Myriad Pro" panose="020B0503030403020204" pitchFamily="34" charset="0"/>
              </a:rPr>
              <a:t>t</a:t>
            </a:r>
            <a:r>
              <a:rPr lang="pt-BR" sz="1800" dirty="0">
                <a:solidFill>
                  <a:schemeClr val="tx1"/>
                </a:solidFill>
                <a:latin typeface="Myriad Pro" panose="020B0503030403020204" pitchFamily="34" charset="0"/>
              </a:rPr>
              <a:t> = 168h</a:t>
            </a:r>
          </a:p>
          <a:p>
            <a:pPr algn="r"/>
            <a:r>
              <a:rPr lang="pt-BR" sz="1800" dirty="0">
                <a:solidFill>
                  <a:schemeClr val="tx1"/>
                </a:solidFill>
                <a:latin typeface="Myriad Pro" panose="020B0503030403020204" pitchFamily="34" charset="0"/>
              </a:rPr>
              <a:t>USD 1.786 / kW</a:t>
            </a:r>
          </a:p>
        </p:txBody>
      </p:sp>
    </p:spTree>
    <p:extLst>
      <p:ext uri="{BB962C8B-B14F-4D97-AF65-F5344CB8AC3E}">
        <p14:creationId xmlns:p14="http://schemas.microsoft.com/office/powerpoint/2010/main" val="2529532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1. 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2. Pesquisa bibliográfica e documental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3. Metodologia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4. Modelo computacional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5. Estudos de caso</a:t>
            </a:r>
          </a:p>
          <a:p>
            <a:pPr marL="63500" indent="0">
              <a:buNone/>
            </a:pPr>
            <a:r>
              <a:rPr lang="pt-BR" dirty="0"/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416583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3324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pt-BR" dirty="0"/>
              <a:t>Produção científica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Artigo publicado pela WRR em 27/12/2021:</a:t>
            </a:r>
          </a:p>
          <a:p>
            <a:pPr marL="411162" lvl="1" indent="0">
              <a:spcAft>
                <a:spcPts val="600"/>
              </a:spcAft>
              <a:buNone/>
            </a:pPr>
            <a:r>
              <a:rPr lang="pt-BR" sz="1400" i="1" dirty="0"/>
              <a:t>	</a:t>
            </a:r>
            <a:r>
              <a:rPr lang="pt-BR" sz="1300" i="1" dirty="0"/>
              <a:t>An integer programming model for the selection </a:t>
            </a:r>
            <a:r>
              <a:rPr lang="pt-BR" sz="1300" i="1" dirty="0" err="1"/>
              <a:t>of</a:t>
            </a:r>
            <a:r>
              <a:rPr lang="pt-BR" sz="1300" i="1" dirty="0"/>
              <a:t> pumped-hydro storage projects</a:t>
            </a:r>
            <a:endParaRPr lang="pt-BR" sz="1300" dirty="0"/>
          </a:p>
          <a:p>
            <a:pPr lvl="1">
              <a:spcAft>
                <a:spcPts val="600"/>
              </a:spcAft>
            </a:pPr>
            <a:r>
              <a:rPr lang="pt-BR" dirty="0"/>
              <a:t>Informes Técnicos aprovados para XXVI SNPTEE</a:t>
            </a:r>
            <a:r>
              <a:rPr lang="pt-BR" sz="1800" dirty="0">
                <a:latin typeface="Minion" panose="020B0604020202020204" charset="0"/>
                <a:cs typeface="Times New Roman" panose="02020603050405020304" pitchFamily="18" charset="0"/>
              </a:rPr>
              <a:t>:</a:t>
            </a:r>
            <a:endParaRPr lang="pt-BR" sz="1800" dirty="0">
              <a:effectLst/>
              <a:latin typeface="Minion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4062" lvl="2" indent="0">
              <a:spcAft>
                <a:spcPts val="600"/>
              </a:spcAft>
              <a:buNone/>
            </a:pPr>
            <a:r>
              <a:rPr lang="pt-BR" sz="1300" i="1" dirty="0"/>
              <a:t>	Identificação de locais para a construção de projetos de usinas hidrelétricas reversíveis </a:t>
            </a:r>
          </a:p>
          <a:p>
            <a:pPr marL="754062" lvl="2" indent="0">
              <a:spcAft>
                <a:spcPts val="600"/>
              </a:spcAft>
              <a:buNone/>
            </a:pPr>
            <a:r>
              <a:rPr lang="pt-BR" sz="1300" i="1" dirty="0"/>
              <a:t>	Desafios regulatórios para inserção das usinas hidrelétricas reversíveis no Brasil</a:t>
            </a:r>
          </a:p>
          <a:p>
            <a:pPr marL="754062" lvl="2" indent="0">
              <a:spcAft>
                <a:spcPts val="600"/>
              </a:spcAft>
              <a:buNone/>
            </a:pPr>
            <a:r>
              <a:rPr lang="pt-BR" sz="1300" i="1" dirty="0"/>
              <a:t>	A perspectiva socioambiental na seleção de sistemas de armazenamento de energia para o sistema elétrico de potência: uma abordagem multicritério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Dissertação de mestrado na PUC-Rio aprovada e certificada:</a:t>
            </a:r>
          </a:p>
          <a:p>
            <a:pPr marL="411162" lvl="1" indent="0" algn="l">
              <a:spcAft>
                <a:spcPts val="600"/>
              </a:spcAft>
              <a:buNone/>
            </a:pPr>
            <a:r>
              <a:rPr lang="pt-BR" sz="1300" i="1" dirty="0"/>
              <a:t>	Modelo para seleção de locais para a implantação de usinas hidrelétricas reversíveis: uma abordagem baseada em sistema de informação geográfica</a:t>
            </a:r>
          </a:p>
          <a:p>
            <a:pPr marL="411162" lvl="1" indent="0" algn="l">
              <a:spcAft>
                <a:spcPts val="600"/>
              </a:spcAft>
              <a:buNone/>
            </a:pPr>
            <a:endParaRPr lang="pt-BR" sz="1300" i="1" dirty="0"/>
          </a:p>
          <a:p>
            <a:pPr>
              <a:spcAft>
                <a:spcPts val="600"/>
              </a:spcAft>
            </a:pPr>
            <a:r>
              <a:rPr lang="pt-BR" dirty="0"/>
              <a:t>Reuniões com ANEEL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Apresentação em 17/03/2022</a:t>
            </a:r>
            <a:endParaRPr lang="pt-BR" dirty="0">
              <a:highlight>
                <a:srgbClr val="FFFF00"/>
              </a:highlight>
            </a:endParaRPr>
          </a:p>
          <a:p>
            <a:pPr lvl="1">
              <a:spcAft>
                <a:spcPts val="600"/>
              </a:spcAft>
            </a:pPr>
            <a:endParaRPr lang="pt-BR" sz="1300" i="1" dirty="0"/>
          </a:p>
          <a:p>
            <a:pPr marL="411162" lvl="1" indent="0" algn="l">
              <a:spcAft>
                <a:spcPts val="600"/>
              </a:spcAft>
              <a:buNone/>
            </a:pPr>
            <a:r>
              <a:rPr lang="pt-BR" sz="1300" i="1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45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Publicações e eventos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144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078634" cy="5332412"/>
          </a:xfrm>
        </p:spPr>
        <p:txBody>
          <a:bodyPr/>
          <a:lstStyle/>
          <a:p>
            <a:r>
              <a:rPr lang="pt-BR" dirty="0"/>
              <a:t>Próximas atividades</a:t>
            </a:r>
          </a:p>
          <a:p>
            <a:pPr lvl="1"/>
            <a:r>
              <a:rPr lang="pt-BR" dirty="0"/>
              <a:t>Continuidade das atividades de concepção metodológica, definição dos critérios gerais relacionados às planilhas do módulo de engenharia. </a:t>
            </a:r>
          </a:p>
          <a:p>
            <a:pPr lvl="1"/>
            <a:r>
              <a:rPr lang="pt-BR" dirty="0"/>
              <a:t>Enfoque nas atividades relacionadas ao módulo de engenharia, ao desenvolvimento do modelo computacional e aos estudos de casos.</a:t>
            </a:r>
          </a:p>
          <a:p>
            <a:pPr lvl="1"/>
            <a:r>
              <a:rPr lang="pt-PT" dirty="0"/>
              <a:t>Continuidade das avaliações da abordagem </a:t>
            </a:r>
            <a:r>
              <a:rPr lang="pt-PT" i="1" dirty="0"/>
              <a:t>top-down</a:t>
            </a:r>
            <a:r>
              <a:rPr lang="pt-PT" dirty="0"/>
              <a:t>.</a:t>
            </a:r>
            <a:endParaRPr lang="pt-BR" dirty="0"/>
          </a:p>
          <a:p>
            <a:r>
              <a:rPr lang="pt-BR" dirty="0"/>
              <a:t>Desafios</a:t>
            </a:r>
          </a:p>
          <a:p>
            <a:pPr lvl="1"/>
            <a:r>
              <a:rPr lang="pt-BR" dirty="0"/>
              <a:t>Alternativas para a definição de critérios e elaboração de soluções simplificadas de projeto para o módulo de engenharia.</a:t>
            </a:r>
          </a:p>
          <a:p>
            <a:pPr marL="411162" lvl="1" indent="0">
              <a:buNone/>
            </a:pP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46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b="1" dirty="0"/>
              <a:t>Próximos atividades e desafios</a:t>
            </a:r>
          </a:p>
        </p:txBody>
      </p:sp>
    </p:spTree>
    <p:extLst>
      <p:ext uri="{BB962C8B-B14F-4D97-AF65-F5344CB8AC3E}">
        <p14:creationId xmlns:p14="http://schemas.microsoft.com/office/powerpoint/2010/main" val="4033032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09274F-449E-49D9-A962-5ED8C1CDD5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1. 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2. Pesquisa bibliográfica e documental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3. Metodologia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4. Modelo computacional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5. Estudos de caso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37029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332412"/>
          </a:xfrm>
        </p:spPr>
        <p:txBody>
          <a:bodyPr/>
          <a:lstStyle/>
          <a:p>
            <a:r>
              <a:rPr lang="pt-BR" dirty="0"/>
              <a:t>Atividades desenvolvidas entre dezembro e fevereiro de 2022.</a:t>
            </a:r>
          </a:p>
          <a:p>
            <a:r>
              <a:rPr lang="pt-BR" dirty="0"/>
              <a:t>Proposição de prorrogação de 4 meses no prazo final do projeto :</a:t>
            </a:r>
          </a:p>
          <a:p>
            <a:pPr lvl="1"/>
            <a:r>
              <a:rPr lang="pt-BR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Dificuldades na pesquisa sobre o estado da arte da engenharia;</a:t>
            </a:r>
          </a:p>
          <a:p>
            <a:pPr lvl="1"/>
            <a:r>
              <a:rPr lang="pt-BR" dirty="0">
                <a:latin typeface="+mn-lt"/>
                <a:cs typeface="Times New Roman" panose="02020603050405020304" pitchFamily="18" charset="0"/>
              </a:rPr>
              <a:t>Necessidade de contratação especializada em equipamentos típicos e critérios civis;</a:t>
            </a:r>
          </a:p>
          <a:p>
            <a:pPr lvl="1"/>
            <a:r>
              <a:rPr lang="pt-BR" dirty="0">
                <a:latin typeface="+mn-lt"/>
                <a:cs typeface="Times New Roman" panose="02020603050405020304" pitchFamily="18" charset="0"/>
              </a:rPr>
              <a:t>Variedade das possibilidades de arranjos topológicos;</a:t>
            </a:r>
          </a:p>
          <a:p>
            <a:pPr lvl="1"/>
            <a:r>
              <a:rPr lang="pt-BR" dirty="0">
                <a:latin typeface="+mn-lt"/>
                <a:cs typeface="Times New Roman" panose="02020603050405020304" pitchFamily="18" charset="0"/>
              </a:rPr>
              <a:t>Integração do modelo desenvolvido para otimização de reservatório com o HERA;</a:t>
            </a:r>
          </a:p>
          <a:p>
            <a:pPr lvl="1"/>
            <a:r>
              <a:rPr lang="pt-BR" dirty="0">
                <a:latin typeface="+mn-lt"/>
                <a:cs typeface="Times New Roman" panose="02020603050405020304" pitchFamily="18" charset="0"/>
              </a:rPr>
              <a:t>Implantação das reversíveis em outros modelos da PSR para a abordagem </a:t>
            </a:r>
            <a:r>
              <a:rPr lang="pt-BR" i="1" dirty="0">
                <a:latin typeface="+mn-lt"/>
                <a:cs typeface="Times New Roman" panose="02020603050405020304" pitchFamily="18" charset="0"/>
              </a:rPr>
              <a:t>top-</a:t>
            </a:r>
            <a:r>
              <a:rPr lang="pt-BR" i="1" dirty="0" err="1">
                <a:latin typeface="+mn-lt"/>
                <a:cs typeface="Times New Roman" panose="02020603050405020304" pitchFamily="18" charset="0"/>
              </a:rPr>
              <a:t>down</a:t>
            </a:r>
            <a:r>
              <a:rPr lang="pt-BR" dirty="0">
                <a:latin typeface="+mn-lt"/>
                <a:cs typeface="Times New Roman" panose="02020603050405020304" pitchFamily="18" charset="0"/>
              </a:rPr>
              <a:t>;</a:t>
            </a:r>
          </a:p>
          <a:p>
            <a:pPr lvl="1"/>
            <a:r>
              <a:rPr lang="pt-BR" dirty="0">
                <a:latin typeface="+mn-lt"/>
                <a:cs typeface="Times New Roman" panose="02020603050405020304" pitchFamily="18" charset="0"/>
              </a:rPr>
              <a:t>Ajustes no sistema de geoprocessamento </a:t>
            </a:r>
            <a:r>
              <a:rPr lang="pt-BR" i="1" dirty="0">
                <a:latin typeface="+mn-lt"/>
                <a:cs typeface="Times New Roman" panose="02020603050405020304" pitchFamily="18" charset="0"/>
              </a:rPr>
              <a:t>open-</a:t>
            </a:r>
            <a:r>
              <a:rPr lang="pt-BR" i="1" dirty="0" err="1">
                <a:latin typeface="+mn-lt"/>
                <a:cs typeface="Times New Roman" panose="02020603050405020304" pitchFamily="18" charset="0"/>
              </a:rPr>
              <a:t>source</a:t>
            </a:r>
            <a:r>
              <a:rPr lang="pt-BR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pt-BR" dirty="0">
                <a:latin typeface="+mn-lt"/>
                <a:cs typeface="Times New Roman" panose="02020603050405020304" pitchFamily="18" charset="0"/>
              </a:rPr>
              <a:t>(QGIS) para o </a:t>
            </a:r>
            <a:r>
              <a:rPr lang="pt-BR" i="1" dirty="0" err="1">
                <a:latin typeface="+mn-lt"/>
                <a:cs typeface="Times New Roman" panose="02020603050405020304" pitchFamily="18" charset="0"/>
              </a:rPr>
              <a:t>Blueprint</a:t>
            </a:r>
            <a:r>
              <a:rPr lang="pt-BR" i="1" dirty="0">
                <a:latin typeface="+mn-lt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78692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7</a:t>
            </a:fld>
            <a:endParaRPr lang="pt-BR" noProof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9DF9DC8-C3EC-4246-92C2-DF0DC7035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0247"/>
          <a:stretch/>
        </p:blipFill>
        <p:spPr bwMode="auto">
          <a:xfrm>
            <a:off x="10534405" y="343676"/>
            <a:ext cx="1431925" cy="69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D1E0624-DEEB-4DE1-BB51-F77A1476F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82" y="1102761"/>
            <a:ext cx="11228070" cy="423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8</a:t>
            </a:fld>
            <a:endParaRPr lang="pt-BR" noProof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A92834A-79E7-4C33-8EF8-58DE7FBFA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46" y="1744824"/>
            <a:ext cx="11220919" cy="40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0DFD109-827A-4F59-9583-D380494E7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0247"/>
          <a:stretch/>
        </p:blipFill>
        <p:spPr bwMode="auto">
          <a:xfrm>
            <a:off x="10534405" y="343676"/>
            <a:ext cx="1431925" cy="69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4BDB5C4-1D68-4A4B-A6D1-896B38AD5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90"/>
          <a:stretch/>
        </p:blipFill>
        <p:spPr bwMode="auto">
          <a:xfrm>
            <a:off x="585047" y="1083358"/>
            <a:ext cx="11228070" cy="66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391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9</a:t>
            </a:fld>
            <a:endParaRPr lang="pt-BR" noProof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AEC479E-035B-46E4-B81D-8AE7E1A9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90"/>
          <a:stretch/>
        </p:blipFill>
        <p:spPr bwMode="auto">
          <a:xfrm>
            <a:off x="585047" y="1083358"/>
            <a:ext cx="11228070" cy="66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8E4B0D4-0FBB-4D11-ACE1-40AFF17EF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0247"/>
          <a:stretch/>
        </p:blipFill>
        <p:spPr bwMode="auto">
          <a:xfrm>
            <a:off x="10534405" y="343676"/>
            <a:ext cx="1431925" cy="69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C8C1305-CD9D-4D60-9022-8EE09E28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47" y="1744824"/>
            <a:ext cx="11228070" cy="472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899327"/>
      </p:ext>
    </p:extLst>
  </p:cSld>
  <p:clrMapOvr>
    <a:masterClrMapping/>
  </p:clrMapOvr>
</p:sld>
</file>

<file path=ppt/theme/theme1.xml><?xml version="1.0" encoding="utf-8"?>
<a:theme xmlns:a="http://schemas.openxmlformats.org/drawingml/2006/main" name="PSR_Template_PPT_3.1_por">
  <a:themeElements>
    <a:clrScheme name="PSR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C9A78"/>
      </a:accent1>
      <a:accent2>
        <a:srgbClr val="1F497D"/>
      </a:accent2>
      <a:accent3>
        <a:srgbClr val="133F64"/>
      </a:accent3>
      <a:accent4>
        <a:srgbClr val="5D6B74"/>
      </a:accent4>
      <a:accent5>
        <a:srgbClr val="C00000"/>
      </a:accent5>
      <a:accent6>
        <a:srgbClr val="669900"/>
      </a:accent6>
      <a:hlink>
        <a:srgbClr val="AC9A78"/>
      </a:hlink>
      <a:folHlink>
        <a:srgbClr val="5D6B74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  <a:effectLst/>
      </a:spPr>
      <a:bodyPr wrap="square" rtlCol="0">
        <a:spAutoFit/>
      </a:bodyPr>
      <a:lstStyle>
        <a:defPPr algn="l">
          <a:defRPr sz="2400" b="0" dirty="0" smtClean="0">
            <a:solidFill>
              <a:schemeClr val="tx1">
                <a:lumMod val="85000"/>
                <a:lumOff val="15000"/>
              </a:schemeClr>
            </a:solidFill>
            <a:latin typeface="+mn-lt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2.xml><?xml version="1.0" encoding="utf-8"?>
<a:theme xmlns:a="http://schemas.openxmlformats.org/drawingml/2006/main" name="1_PSR_Template_PPT_3.1_por">
  <a:themeElements>
    <a:clrScheme name="PSR-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rgbClr val="042745"/>
            </a:solidFill>
            <a:sym typeface="Wingdings" panose="05000000000000000000" pitchFamily="2" charset="2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2243</TotalTime>
  <Words>1703</Words>
  <Application>Microsoft Office PowerPoint</Application>
  <PresentationFormat>Widescreen</PresentationFormat>
  <Paragraphs>341</Paragraphs>
  <Slides>47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Myriad Pro</vt:lpstr>
      <vt:lpstr>Myriad Pro Light</vt:lpstr>
      <vt:lpstr>Wingdings</vt:lpstr>
      <vt:lpstr>Symbol</vt:lpstr>
      <vt:lpstr>Arial</vt:lpstr>
      <vt:lpstr>Tahoma</vt:lpstr>
      <vt:lpstr>Minion</vt:lpstr>
      <vt:lpstr>Myriad Pro Black</vt:lpstr>
      <vt:lpstr>PSR_Template_PPT_3.1_por</vt:lpstr>
      <vt:lpstr>1_PSR_Template_PPT_3.1_por</vt:lpstr>
      <vt:lpstr>Imagem de Bitmap</vt:lpstr>
      <vt:lpstr>PowerPoint Presentation</vt:lpstr>
      <vt:lpstr>P&amp;D - Usinas Hidrelétricas Reversíveis</vt:lpstr>
      <vt:lpstr>PowerPoint Presentation</vt:lpstr>
      <vt:lpstr>Sumário</vt:lpstr>
      <vt:lpstr>Sumário</vt:lpstr>
      <vt:lpstr>Introdução</vt:lpstr>
      <vt:lpstr>Introdução</vt:lpstr>
      <vt:lpstr>Introdução</vt:lpstr>
      <vt:lpstr>Introdução</vt:lpstr>
      <vt:lpstr>Introdução</vt:lpstr>
      <vt:lpstr>Sumário</vt:lpstr>
      <vt:lpstr>Sumário</vt:lpstr>
      <vt:lpstr>Estado da arte das UHRs</vt:lpstr>
      <vt:lpstr>Sumário</vt:lpstr>
      <vt:lpstr>Sumário</vt:lpstr>
      <vt:lpstr>Desenvolvimento de algoritmos</vt:lpstr>
      <vt:lpstr>Desenvolvimento de algoritmos </vt:lpstr>
      <vt:lpstr>Sumário</vt:lpstr>
      <vt:lpstr>Otimização para estudos de alternativas </vt:lpstr>
      <vt:lpstr>Otimização para estudos de alternativas </vt:lpstr>
      <vt:lpstr>Otimização para estudos de alternativas </vt:lpstr>
      <vt:lpstr>Otimização para estudos de alternativas </vt:lpstr>
      <vt:lpstr>Otimização para estudos de alternativas </vt:lpstr>
      <vt:lpstr>Sumário</vt:lpstr>
      <vt:lpstr>Modelo computacional </vt:lpstr>
      <vt:lpstr>Modelo computacional </vt:lpstr>
      <vt:lpstr>Sumário</vt:lpstr>
      <vt:lpstr>GIS </vt:lpstr>
      <vt:lpstr>GIS </vt:lpstr>
      <vt:lpstr>Sumário</vt:lpstr>
      <vt:lpstr>Engenharia </vt:lpstr>
      <vt:lpstr>Sumário</vt:lpstr>
      <vt:lpstr>Otimização </vt:lpstr>
      <vt:lpstr>Sumário</vt:lpstr>
      <vt:lpstr>Reservatório da UHE Barra Grande</vt:lpstr>
      <vt:lpstr>Sistema Light</vt:lpstr>
      <vt:lpstr>Sistema Light</vt:lpstr>
      <vt:lpstr>Tapajós</vt:lpstr>
      <vt:lpstr>Tapajós</vt:lpstr>
      <vt:lpstr>Tapajós</vt:lpstr>
      <vt:lpstr>Tapajós</vt:lpstr>
      <vt:lpstr>Tapajós</vt:lpstr>
      <vt:lpstr>Tapajós</vt:lpstr>
      <vt:lpstr>Sumário</vt:lpstr>
      <vt:lpstr>Publicações e eventos</vt:lpstr>
      <vt:lpstr>Próximos atividades e desafios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Kelman</dc:creator>
  <cp:lastModifiedBy>Tarcisio Castro</cp:lastModifiedBy>
  <cp:revision>150</cp:revision>
  <dcterms:created xsi:type="dcterms:W3CDTF">2021-02-05T13:54:58Z</dcterms:created>
  <dcterms:modified xsi:type="dcterms:W3CDTF">2022-03-31T13:58:29Z</dcterms:modified>
</cp:coreProperties>
</file>